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16" r:id="rId1"/>
  </p:sldMasterIdLst>
  <p:notesMasterIdLst>
    <p:notesMasterId r:id="rId28"/>
  </p:notesMasterIdLst>
  <p:handoutMasterIdLst>
    <p:handoutMasterId r:id="rId29"/>
  </p:handoutMasterIdLst>
  <p:sldIdLst>
    <p:sldId id="256" r:id="rId2"/>
    <p:sldId id="263" r:id="rId3"/>
    <p:sldId id="258" r:id="rId4"/>
    <p:sldId id="264" r:id="rId5"/>
    <p:sldId id="286" r:id="rId6"/>
    <p:sldId id="284" r:id="rId7"/>
    <p:sldId id="285" r:id="rId8"/>
    <p:sldId id="265" r:id="rId9"/>
    <p:sldId id="268" r:id="rId10"/>
    <p:sldId id="267" r:id="rId11"/>
    <p:sldId id="269" r:id="rId12"/>
    <p:sldId id="287" r:id="rId13"/>
    <p:sldId id="274" r:id="rId14"/>
    <p:sldId id="289" r:id="rId15"/>
    <p:sldId id="283" r:id="rId16"/>
    <p:sldId id="288" r:id="rId17"/>
    <p:sldId id="290" r:id="rId18"/>
    <p:sldId id="291" r:id="rId19"/>
    <p:sldId id="277" r:id="rId20"/>
    <p:sldId id="273" r:id="rId21"/>
    <p:sldId id="276" r:id="rId22"/>
    <p:sldId id="279" r:id="rId23"/>
    <p:sldId id="275" r:id="rId24"/>
    <p:sldId id="280" r:id="rId25"/>
    <p:sldId id="281" r:id="rId26"/>
    <p:sldId id="282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309"/>
    <p:restoredTop sz="94662"/>
  </p:normalViewPr>
  <p:slideViewPr>
    <p:cSldViewPr snapToGrid="0" snapToObjects="1">
      <p:cViewPr varScale="1">
        <p:scale>
          <a:sx n="150" d="100"/>
          <a:sy n="150" d="100"/>
        </p:scale>
        <p:origin x="192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notesMaster" Target="notesMasters/notesMaster1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7BBE68-732C-3646-8007-33129AB74DE7}" type="datetimeFigureOut">
              <a:rPr lang="en-GB" smtClean="0"/>
              <a:t>13/05/2017</a:t>
            </a:fld>
            <a:endParaRPr lang="en-GB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3D3B83-A1B8-8E47-9F94-4B4E3938C3E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13302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B95302-1058-1B4D-8574-E76F249187EF}" type="datetimeFigureOut">
              <a:rPr lang="en-GB" smtClean="0"/>
              <a:t>13/05/2017</a:t>
            </a:fld>
            <a:endParaRPr lang="en-GB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GB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69C7F4-1BF9-2046-8381-45422D9138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56717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69C7F4-1BF9-2046-8381-45422D913864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50559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s-ES_tradnl" smtClean="0"/>
              <a:t>Clic para editar título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_tradnl" smtClean="0"/>
              <a:t>Haga clic para modificar el estilo de subtítulo del patrón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5/13/17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smtClean="0"/>
              <a:t>5/13/17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s-ES_tradnl" smtClean="0"/>
              <a:t>Clic para editar título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 smtClean="0"/>
              <a:t>5/13/17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 smtClean="0"/>
              <a:t>5/13/17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s-ES_tradnl" smtClean="0"/>
              <a:t>Clic para editar 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5/13/17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smtClean="0"/>
              <a:t>5/13/17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D4976-E339-4826-83B7-FBD03F55ECF8}" type="datetimeFigureOut">
              <a:rPr lang="en-US" smtClean="0"/>
              <a:t>5/13/17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smtClean="0"/>
              <a:t>5/13/17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smtClean="0"/>
              <a:t>5/13/17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s-ES_tradnl" smtClean="0"/>
              <a:t>Clic para editar 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E4249-C0D0-4B06-8692-E8BB871AF643}" type="datetimeFigureOut">
              <a:rPr lang="en-US" smtClean="0"/>
              <a:t>5/13/17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s-ES_tradnl" smtClean="0"/>
              <a:t>Clic para editar título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_tradnl" smtClean="0"/>
              <a:t>Arrastre la imagen al marcador de posición o haga clic en el icono para agregarla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042B0DB6-F5C7-45FB-8CF3-31B45F9C2DAC}" type="datetimeFigureOut">
              <a:rPr lang="en-US" smtClean="0"/>
              <a:t>5/13/17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s-ES_tradnl" smtClean="0"/>
              <a:t>Clic para editar 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1160EA64-D806-43AC-9DF2-F8C432F32B4C}" type="datetimeFigureOut">
              <a:rPr lang="en-US" smtClean="0"/>
              <a:t>5/13/17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0567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7" r:id="rId1"/>
    <p:sldLayoutId id="2147483818" r:id="rId2"/>
    <p:sldLayoutId id="2147483819" r:id="rId3"/>
    <p:sldLayoutId id="2147483820" r:id="rId4"/>
    <p:sldLayoutId id="2147483821" r:id="rId5"/>
    <p:sldLayoutId id="2147483822" r:id="rId6"/>
    <p:sldLayoutId id="2147483823" r:id="rId7"/>
    <p:sldLayoutId id="2147483824" r:id="rId8"/>
    <p:sldLayoutId id="2147483825" r:id="rId9"/>
    <p:sldLayoutId id="2147483826" r:id="rId10"/>
    <p:sldLayoutId id="2147483827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hyperlink" Target="https://es.wikipedia.org/wiki/SWT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Standard widget toolkit</a:t>
            </a:r>
            <a:endParaRPr lang="en-GB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GB" dirty="0"/>
          </a:p>
          <a:p>
            <a:r>
              <a:rPr lang="en-GB" dirty="0" smtClean="0"/>
              <a:t>Óscar Darias </a:t>
            </a:r>
            <a:r>
              <a:rPr lang="en-GB" dirty="0" err="1" smtClean="0"/>
              <a:t>Plasencia</a:t>
            </a:r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1404989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5. Basics elements</a:t>
            </a:r>
            <a:endParaRPr lang="en-GB" dirty="0"/>
          </a:p>
        </p:txBody>
      </p:sp>
      <p:pic>
        <p:nvPicPr>
          <p:cNvPr id="6" name="Marcador de contenido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8747" y="204712"/>
            <a:ext cx="3822700" cy="12954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3366" y="2299743"/>
            <a:ext cx="1892300" cy="10414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1497" y="2356625"/>
            <a:ext cx="1968500" cy="10287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1497" y="4100836"/>
            <a:ext cx="2768600" cy="23368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7666" y="4373886"/>
            <a:ext cx="1663700" cy="17907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8219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549400" y="3250344"/>
            <a:ext cx="8991600" cy="1645920"/>
          </a:xfrm>
        </p:spPr>
        <p:txBody>
          <a:bodyPr/>
          <a:lstStyle/>
          <a:p>
            <a:r>
              <a:rPr lang="en-GB" dirty="0" smtClean="0"/>
              <a:t>Creating </a:t>
            </a:r>
            <a:r>
              <a:rPr lang="en-GB" dirty="0"/>
              <a:t>a Java application using SWT</a:t>
            </a:r>
          </a:p>
        </p:txBody>
      </p:sp>
      <p:sp>
        <p:nvSpPr>
          <p:cNvPr id="4" name="Título 1"/>
          <p:cNvSpPr txBox="1">
            <a:spLocks/>
          </p:cNvSpPr>
          <p:nvPr/>
        </p:nvSpPr>
        <p:spPr bwMode="blackWhite">
          <a:xfrm>
            <a:off x="1549400" y="1604424"/>
            <a:ext cx="8991600" cy="1645920"/>
          </a:xfrm>
          <a:prstGeom prst="rect">
            <a:avLst/>
          </a:prstGeom>
          <a:solidFill>
            <a:srgbClr val="FFFFFF"/>
          </a:solidFill>
          <a:ln w="38100" cap="sq">
            <a:solidFill>
              <a:srgbClr val="404040"/>
            </a:solidFill>
            <a:miter lim="800000"/>
          </a:ln>
        </p:spPr>
        <p:txBody>
          <a:bodyPr vert="horz" lIns="274320" tIns="182880" rIns="274320" bIns="182880" rtlCol="0" anchor="ctr" anchorCtr="1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smtClean="0"/>
              <a:t>In deep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1890167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1. THE STYLEBITS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Defined constants in SWT class. </a:t>
            </a:r>
          </a:p>
          <a:p>
            <a:r>
              <a:rPr lang="en-US" sz="2800" dirty="0" smtClean="0"/>
              <a:t>Specify widget properties.</a:t>
            </a:r>
          </a:p>
          <a:p>
            <a:r>
              <a:rPr lang="en-US" sz="2800" dirty="0" smtClean="0"/>
              <a:t>Each Widget accepts a wide range of </a:t>
            </a:r>
            <a:r>
              <a:rPr lang="en-US" sz="2800" i="1" dirty="0" err="1" smtClean="0"/>
              <a:t>stylebits</a:t>
            </a:r>
            <a:r>
              <a:rPr lang="en-US" sz="2800" dirty="0" smtClean="0"/>
              <a:t>.</a:t>
            </a:r>
          </a:p>
          <a:p>
            <a:r>
              <a:rPr lang="en-US" sz="2800" dirty="0" smtClean="0"/>
              <a:t>They allow to have few classes for the enormous amount of possible widgets.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538591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2. Positioning widgets</a:t>
            </a:r>
          </a:p>
        </p:txBody>
      </p:sp>
      <p:pic>
        <p:nvPicPr>
          <p:cNvPr id="5" name="Marcador de contenido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7695" y="1509606"/>
            <a:ext cx="6056326" cy="313859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90027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2.1 LAYOUT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1177206"/>
            <a:ext cx="4815840" cy="1320461"/>
          </a:xfrm>
        </p:spPr>
        <p:txBody>
          <a:bodyPr>
            <a:normAutofit/>
          </a:bodyPr>
          <a:lstStyle/>
          <a:p>
            <a:r>
              <a:rPr lang="en-US" sz="2400" dirty="0" smtClean="0"/>
              <a:t>Allow the </a:t>
            </a:r>
            <a:r>
              <a:rPr lang="en-US" sz="2400" dirty="0"/>
              <a:t>developer to control the arrangement of the widgets </a:t>
            </a:r>
            <a:r>
              <a:rPr lang="en-US" sz="2400" dirty="0" smtClean="0"/>
              <a:t>within </a:t>
            </a:r>
            <a:r>
              <a:rPr lang="en-US" sz="2400" dirty="0"/>
              <a:t>the </a:t>
            </a:r>
            <a:r>
              <a:rPr lang="en-US" sz="2400"/>
              <a:t>layout</a:t>
            </a:r>
            <a:r>
              <a:rPr lang="en-US" sz="2400" smtClean="0"/>
              <a:t>.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dirty="0" err="1" smtClean="0"/>
              <a:t>GridData</a:t>
            </a:r>
            <a:endParaRPr lang="en-US" sz="2800" dirty="0" smtClean="0"/>
          </a:p>
          <a:p>
            <a:pPr marL="285750" indent="-285750">
              <a:buFont typeface="Arial" charset="0"/>
              <a:buChar char="•"/>
            </a:pPr>
            <a:r>
              <a:rPr lang="en-US" sz="2800" dirty="0" err="1" smtClean="0"/>
              <a:t>RowData</a:t>
            </a:r>
            <a:endParaRPr lang="en-US" sz="2800" dirty="0" smtClean="0"/>
          </a:p>
          <a:p>
            <a:pPr marL="285750" indent="-285750">
              <a:buFont typeface="Arial" charset="0"/>
              <a:buChar char="•"/>
            </a:pPr>
            <a:r>
              <a:rPr lang="en-US" sz="2800" dirty="0" err="1" smtClean="0"/>
              <a:t>FormData</a:t>
            </a:r>
            <a:endParaRPr lang="en-US" sz="2800" dirty="0"/>
          </a:p>
        </p:txBody>
      </p:sp>
      <p:sp>
        <p:nvSpPr>
          <p:cNvPr id="6" name="Rounded Rectangle 5"/>
          <p:cNvSpPr/>
          <p:nvPr/>
        </p:nvSpPr>
        <p:spPr>
          <a:xfrm>
            <a:off x="6197599" y="3271688"/>
            <a:ext cx="5884333" cy="24722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>
                <a:latin typeface="SF Mono" charset="0"/>
                <a:ea typeface="SF Mono" charset="0"/>
                <a:cs typeface="SF Mono" charset="0"/>
              </a:rPr>
              <a:t>	button </a:t>
            </a:r>
            <a:r>
              <a:rPr lang="en-US" sz="1600" dirty="0">
                <a:latin typeface="SF Mono" charset="0"/>
                <a:ea typeface="SF Mono" charset="0"/>
                <a:cs typeface="SF Mono" charset="0"/>
              </a:rPr>
              <a:t>= new Button(parent, SWT.PUSH); </a:t>
            </a:r>
            <a:r>
              <a:rPr lang="en-US" sz="1600" dirty="0" smtClean="0">
                <a:latin typeface="SF Mono" charset="0"/>
                <a:ea typeface="SF Mono" charset="0"/>
                <a:cs typeface="SF Mono" charset="0"/>
              </a:rPr>
              <a:t>	</a:t>
            </a:r>
            <a:r>
              <a:rPr lang="en-US" sz="1600" dirty="0" err="1" smtClean="0">
                <a:latin typeface="SF Mono" charset="0"/>
                <a:ea typeface="SF Mono" charset="0"/>
                <a:cs typeface="SF Mono" charset="0"/>
              </a:rPr>
              <a:t>GridData</a:t>
            </a:r>
            <a:r>
              <a:rPr lang="en-US" sz="1600" dirty="0" smtClean="0">
                <a:latin typeface="SF Mono" charset="0"/>
                <a:ea typeface="SF Mono" charset="0"/>
                <a:cs typeface="SF Mono" charset="0"/>
              </a:rPr>
              <a:t> </a:t>
            </a:r>
            <a:r>
              <a:rPr lang="en-US" sz="1600" dirty="0" err="1">
                <a:latin typeface="SF Mono" charset="0"/>
                <a:ea typeface="SF Mono" charset="0"/>
                <a:cs typeface="SF Mono" charset="0"/>
              </a:rPr>
              <a:t>gridData</a:t>
            </a:r>
            <a:r>
              <a:rPr lang="en-US" sz="1600" dirty="0">
                <a:latin typeface="SF Mono" charset="0"/>
                <a:ea typeface="SF Mono" charset="0"/>
                <a:cs typeface="SF Mono" charset="0"/>
              </a:rPr>
              <a:t> = new </a:t>
            </a:r>
            <a:r>
              <a:rPr lang="en-US" sz="1600" dirty="0" err="1">
                <a:latin typeface="SF Mono" charset="0"/>
                <a:ea typeface="SF Mono" charset="0"/>
                <a:cs typeface="SF Mono" charset="0"/>
              </a:rPr>
              <a:t>GridData</a:t>
            </a:r>
            <a:r>
              <a:rPr lang="en-US" sz="1600" dirty="0">
                <a:latin typeface="SF Mono" charset="0"/>
                <a:ea typeface="SF Mono" charset="0"/>
                <a:cs typeface="SF Mono" charset="0"/>
              </a:rPr>
              <a:t>(); </a:t>
            </a:r>
            <a:r>
              <a:rPr lang="en-US" sz="1600" dirty="0" smtClean="0">
                <a:latin typeface="SF Mono" charset="0"/>
                <a:ea typeface="SF Mono" charset="0"/>
                <a:cs typeface="SF Mono" charset="0"/>
              </a:rPr>
              <a:t>	</a:t>
            </a:r>
            <a:r>
              <a:rPr lang="en-US" sz="1600" dirty="0" err="1" smtClean="0">
                <a:latin typeface="SF Mono" charset="0"/>
                <a:ea typeface="SF Mono" charset="0"/>
                <a:cs typeface="SF Mono" charset="0"/>
              </a:rPr>
              <a:t>gridData.horizontalSpan</a:t>
            </a:r>
            <a:r>
              <a:rPr lang="en-US" sz="1600" dirty="0" smtClean="0">
                <a:latin typeface="SF Mono" charset="0"/>
                <a:ea typeface="SF Mono" charset="0"/>
                <a:cs typeface="SF Mono" charset="0"/>
              </a:rPr>
              <a:t> </a:t>
            </a:r>
            <a:r>
              <a:rPr lang="en-US" sz="1600" dirty="0">
                <a:latin typeface="SF Mono" charset="0"/>
                <a:ea typeface="SF Mono" charset="0"/>
                <a:cs typeface="SF Mono" charset="0"/>
              </a:rPr>
              <a:t>= 2; </a:t>
            </a:r>
            <a:r>
              <a:rPr lang="en-US" sz="1600" dirty="0" smtClean="0">
                <a:latin typeface="SF Mono" charset="0"/>
                <a:ea typeface="SF Mono" charset="0"/>
                <a:cs typeface="SF Mono" charset="0"/>
              </a:rPr>
              <a:t>	</a:t>
            </a:r>
            <a:r>
              <a:rPr lang="en-US" sz="1600" dirty="0" err="1" smtClean="0">
                <a:latin typeface="SF Mono" charset="0"/>
                <a:ea typeface="SF Mono" charset="0"/>
                <a:cs typeface="SF Mono" charset="0"/>
              </a:rPr>
              <a:t>button.setLayoutData</a:t>
            </a:r>
            <a:r>
              <a:rPr lang="en-US" sz="1600" dirty="0" smtClean="0">
                <a:latin typeface="SF Mono" charset="0"/>
                <a:ea typeface="SF Mono" charset="0"/>
                <a:cs typeface="SF Mono" charset="0"/>
              </a:rPr>
              <a:t>(</a:t>
            </a:r>
            <a:r>
              <a:rPr lang="en-US" sz="1600" dirty="0" err="1" smtClean="0">
                <a:latin typeface="SF Mono" charset="0"/>
                <a:ea typeface="SF Mono" charset="0"/>
                <a:cs typeface="SF Mono" charset="0"/>
              </a:rPr>
              <a:t>gridData</a:t>
            </a:r>
            <a:r>
              <a:rPr lang="en-US" sz="1600" dirty="0">
                <a:latin typeface="SF Mono" charset="0"/>
                <a:ea typeface="SF Mono" charset="0"/>
                <a:cs typeface="SF Mono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1262929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0005" y="804672"/>
            <a:ext cx="4486656" cy="1141497"/>
          </a:xfrm>
        </p:spPr>
        <p:txBody>
          <a:bodyPr/>
          <a:lstStyle/>
          <a:p>
            <a:r>
              <a:rPr lang="en-GB" dirty="0" smtClean="0"/>
              <a:t>3. Layouts</a:t>
            </a:r>
            <a:endParaRPr lang="en-GB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184813" y="1727539"/>
            <a:ext cx="4815840" cy="5248656"/>
          </a:xfrm>
        </p:spPr>
        <p:txBody>
          <a:bodyPr/>
          <a:lstStyle/>
          <a:p>
            <a:r>
              <a:rPr lang="en-GB" sz="2800" dirty="0" err="1" smtClean="0"/>
              <a:t>FillLayout</a:t>
            </a:r>
            <a:endParaRPr lang="en-GB" sz="2800" dirty="0" smtClean="0"/>
          </a:p>
          <a:p>
            <a:r>
              <a:rPr lang="en-GB" sz="2800" dirty="0" err="1" smtClean="0"/>
              <a:t>RowLayout</a:t>
            </a:r>
            <a:endParaRPr lang="en-GB" sz="2800" dirty="0" smtClean="0"/>
          </a:p>
          <a:p>
            <a:r>
              <a:rPr lang="en-GB" sz="2800" dirty="0" err="1" smtClean="0"/>
              <a:t>GridLayout</a:t>
            </a:r>
            <a:endParaRPr lang="en-GB" sz="2800" dirty="0" smtClean="0"/>
          </a:p>
          <a:p>
            <a:r>
              <a:rPr lang="en-GB" sz="2800" dirty="0" err="1" smtClean="0"/>
              <a:t>FormLayout</a:t>
            </a:r>
            <a:endParaRPr lang="en-GB" sz="2800" dirty="0" smtClean="0"/>
          </a:p>
          <a:p>
            <a:endParaRPr lang="en-GB" dirty="0" smtClean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65455"/>
            <a:ext cx="6070600" cy="333022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41824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5451" y="587151"/>
            <a:ext cx="4486656" cy="1141497"/>
          </a:xfrm>
        </p:spPr>
        <p:txBody>
          <a:bodyPr/>
          <a:lstStyle/>
          <a:p>
            <a:r>
              <a:rPr lang="en-US" dirty="0" smtClean="0"/>
              <a:t>4. DIALOGS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52316" y="1728648"/>
            <a:ext cx="4815840" cy="5248656"/>
          </a:xfrm>
        </p:spPr>
        <p:txBody>
          <a:bodyPr>
            <a:normAutofit/>
          </a:bodyPr>
          <a:lstStyle/>
          <a:p>
            <a:r>
              <a:rPr lang="en-US" sz="2800" dirty="0" err="1" smtClean="0"/>
              <a:t>MessageBox</a:t>
            </a:r>
            <a:endParaRPr lang="en-US" sz="2800" dirty="0" smtClean="0"/>
          </a:p>
          <a:p>
            <a:r>
              <a:rPr lang="en-US" sz="2800" dirty="0" smtClean="0"/>
              <a:t>Directory Dialog</a:t>
            </a:r>
          </a:p>
          <a:p>
            <a:r>
              <a:rPr lang="en-US" sz="2800" dirty="0" smtClean="0"/>
              <a:t>Color Dialog</a:t>
            </a:r>
          </a:p>
          <a:p>
            <a:r>
              <a:rPr lang="en-US" sz="2800" dirty="0" smtClean="0"/>
              <a:t>File Dialog</a:t>
            </a:r>
            <a:endParaRPr lang="en-US" sz="2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35360"/>
            <a:ext cx="6076820" cy="4622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096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5. COLORS IN SWT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44546" y="1236472"/>
            <a:ext cx="4815840" cy="1261195"/>
          </a:xfrm>
        </p:spPr>
        <p:txBody>
          <a:bodyPr/>
          <a:lstStyle/>
          <a:p>
            <a:r>
              <a:rPr lang="en-US" dirty="0" smtClean="0"/>
              <a:t>You can define colors in SWT.</a:t>
            </a:r>
          </a:p>
          <a:p>
            <a:r>
              <a:rPr lang="en-US" dirty="0" smtClean="0"/>
              <a:t>You can also use system colors, just like in SWING.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6112933" y="3158068"/>
            <a:ext cx="6079067" cy="30649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smtClean="0">
                <a:latin typeface="SF Mono" charset="0"/>
                <a:ea typeface="SF Mono" charset="0"/>
                <a:cs typeface="SF Mono" charset="0"/>
              </a:rPr>
              <a:t>// Creating colors</a:t>
            </a:r>
          </a:p>
          <a:p>
            <a:r>
              <a:rPr lang="en-US" sz="1400" dirty="0" smtClean="0">
                <a:latin typeface="SF Mono" charset="0"/>
                <a:ea typeface="SF Mono" charset="0"/>
                <a:cs typeface="SF Mono" charset="0"/>
              </a:rPr>
              <a:t>Device </a:t>
            </a:r>
            <a:r>
              <a:rPr lang="en-US" sz="1400" dirty="0">
                <a:latin typeface="SF Mono" charset="0"/>
                <a:ea typeface="SF Mono" charset="0"/>
                <a:cs typeface="SF Mono" charset="0"/>
              </a:rPr>
              <a:t>device = </a:t>
            </a:r>
            <a:r>
              <a:rPr lang="en-US" sz="1400" dirty="0" err="1" smtClean="0">
                <a:latin typeface="SF Mono" charset="0"/>
                <a:ea typeface="SF Mono" charset="0"/>
                <a:cs typeface="SF Mono" charset="0"/>
              </a:rPr>
              <a:t>Display.getCurrent</a:t>
            </a:r>
            <a:r>
              <a:rPr lang="en-US" sz="1400" dirty="0" smtClean="0">
                <a:latin typeface="SF Mono" charset="0"/>
                <a:ea typeface="SF Mono" charset="0"/>
                <a:cs typeface="SF Mono" charset="0"/>
              </a:rPr>
              <a:t>(); </a:t>
            </a:r>
          </a:p>
          <a:p>
            <a:r>
              <a:rPr lang="en-US" sz="1400" dirty="0" smtClean="0">
                <a:latin typeface="SF Mono" charset="0"/>
                <a:ea typeface="SF Mono" charset="0"/>
                <a:cs typeface="SF Mono" charset="0"/>
              </a:rPr>
              <a:t>Color </a:t>
            </a:r>
            <a:r>
              <a:rPr lang="en-US" sz="1400" dirty="0">
                <a:latin typeface="SF Mono" charset="0"/>
                <a:ea typeface="SF Mono" charset="0"/>
                <a:cs typeface="SF Mono" charset="0"/>
              </a:rPr>
              <a:t>red = new Color (device, 255, 0, 0); </a:t>
            </a:r>
            <a:endParaRPr lang="en-US" sz="1400" dirty="0" smtClean="0">
              <a:latin typeface="SF Mono" charset="0"/>
              <a:ea typeface="SF Mono" charset="0"/>
              <a:cs typeface="SF Mono" charset="0"/>
            </a:endParaRPr>
          </a:p>
          <a:p>
            <a:endParaRPr lang="en-US" sz="1400" dirty="0">
              <a:latin typeface="SF Mono" charset="0"/>
              <a:ea typeface="SF Mono" charset="0"/>
              <a:cs typeface="SF Mono" charset="0"/>
            </a:endParaRPr>
          </a:p>
          <a:p>
            <a:r>
              <a:rPr lang="en-US" sz="1400" dirty="0" smtClean="0">
                <a:latin typeface="SF Mono" charset="0"/>
                <a:ea typeface="SF Mono" charset="0"/>
                <a:cs typeface="SF Mono" charset="0"/>
              </a:rPr>
              <a:t>// </a:t>
            </a:r>
            <a:r>
              <a:rPr lang="en-US" sz="1400" dirty="0">
                <a:latin typeface="SF Mono" charset="0"/>
                <a:ea typeface="SF Mono" charset="0"/>
                <a:cs typeface="SF Mono" charset="0"/>
              </a:rPr>
              <a:t>Using system colors </a:t>
            </a:r>
            <a:endParaRPr lang="en-US" sz="1400" dirty="0" smtClean="0">
              <a:latin typeface="SF Mono" charset="0"/>
              <a:ea typeface="SF Mono" charset="0"/>
              <a:cs typeface="SF Mono" charset="0"/>
            </a:endParaRPr>
          </a:p>
          <a:p>
            <a:r>
              <a:rPr lang="en-US" sz="1400" dirty="0" smtClean="0">
                <a:latin typeface="SF Mono" charset="0"/>
                <a:ea typeface="SF Mono" charset="0"/>
                <a:cs typeface="SF Mono" charset="0"/>
              </a:rPr>
              <a:t>Display </a:t>
            </a:r>
            <a:r>
              <a:rPr lang="en-US" sz="1400" dirty="0">
                <a:latin typeface="SF Mono" charset="0"/>
                <a:ea typeface="SF Mono" charset="0"/>
                <a:cs typeface="SF Mono" charset="0"/>
              </a:rPr>
              <a:t>display = </a:t>
            </a:r>
            <a:r>
              <a:rPr lang="en-US" sz="1400" dirty="0" err="1">
                <a:latin typeface="SF Mono" charset="0"/>
                <a:ea typeface="SF Mono" charset="0"/>
                <a:cs typeface="SF Mono" charset="0"/>
              </a:rPr>
              <a:t>Display.getCurrent</a:t>
            </a:r>
            <a:r>
              <a:rPr lang="en-US" sz="1400" dirty="0">
                <a:latin typeface="SF Mono" charset="0"/>
                <a:ea typeface="SF Mono" charset="0"/>
                <a:cs typeface="SF Mono" charset="0"/>
              </a:rPr>
              <a:t>(); </a:t>
            </a:r>
            <a:endParaRPr lang="en-US" sz="1400" dirty="0" smtClean="0">
              <a:latin typeface="SF Mono" charset="0"/>
              <a:ea typeface="SF Mono" charset="0"/>
              <a:cs typeface="SF Mono" charset="0"/>
            </a:endParaRPr>
          </a:p>
          <a:p>
            <a:r>
              <a:rPr lang="en-US" sz="1400" dirty="0" smtClean="0">
                <a:latin typeface="SF Mono" charset="0"/>
                <a:ea typeface="SF Mono" charset="0"/>
                <a:cs typeface="SF Mono" charset="0"/>
              </a:rPr>
              <a:t>Color </a:t>
            </a:r>
            <a:r>
              <a:rPr lang="en-US" sz="1400" dirty="0">
                <a:latin typeface="SF Mono" charset="0"/>
                <a:ea typeface="SF Mono" charset="0"/>
                <a:cs typeface="SF Mono" charset="0"/>
              </a:rPr>
              <a:t>blue </a:t>
            </a:r>
            <a:r>
              <a:rPr lang="en-US" sz="1400" dirty="0" smtClean="0">
                <a:latin typeface="SF Mono" charset="0"/>
                <a:ea typeface="SF Mono" charset="0"/>
                <a:cs typeface="SF Mono" charset="0"/>
              </a:rPr>
              <a:t>= </a:t>
            </a:r>
            <a:r>
              <a:rPr lang="en-US" sz="1400" dirty="0" err="1" smtClean="0">
                <a:latin typeface="SF Mono" charset="0"/>
                <a:ea typeface="SF Mono" charset="0"/>
                <a:cs typeface="SF Mono" charset="0"/>
              </a:rPr>
              <a:t>display.getSystemColor</a:t>
            </a:r>
            <a:r>
              <a:rPr lang="en-US" sz="1400" dirty="0" smtClean="0">
                <a:latin typeface="SF Mono" charset="0"/>
                <a:ea typeface="SF Mono" charset="0"/>
                <a:cs typeface="SF Mono" charset="0"/>
              </a:rPr>
              <a:t>(SWT.COLOR_BLUE</a:t>
            </a:r>
            <a:r>
              <a:rPr lang="en-US" sz="1400" dirty="0">
                <a:latin typeface="SF Mono" charset="0"/>
                <a:ea typeface="SF Mono" charset="0"/>
                <a:cs typeface="SF Mono" charset="0"/>
              </a:rPr>
              <a:t>); </a:t>
            </a:r>
            <a:endParaRPr lang="en-US" sz="1400" dirty="0" smtClean="0">
              <a:latin typeface="SF Mono" charset="0"/>
              <a:ea typeface="SF Mono" charset="0"/>
              <a:cs typeface="SF Mono" charset="0"/>
            </a:endParaRPr>
          </a:p>
          <a:p>
            <a:endParaRPr lang="en-US" sz="1400" dirty="0">
              <a:latin typeface="SF Mono" charset="0"/>
              <a:ea typeface="SF Mono" charset="0"/>
              <a:cs typeface="SF Mono" charset="0"/>
            </a:endParaRPr>
          </a:p>
          <a:p>
            <a:r>
              <a:rPr lang="en-US" sz="1400" dirty="0" smtClean="0">
                <a:latin typeface="SF Mono" charset="0"/>
                <a:ea typeface="SF Mono" charset="0"/>
                <a:cs typeface="SF Mono" charset="0"/>
              </a:rPr>
              <a:t>// Free resources</a:t>
            </a:r>
          </a:p>
          <a:p>
            <a:r>
              <a:rPr lang="en-US" sz="1400" dirty="0" err="1">
                <a:latin typeface="SF Mono" charset="0"/>
                <a:ea typeface="SF Mono" charset="0"/>
                <a:cs typeface="SF Mono" charset="0"/>
              </a:rPr>
              <a:t>r</a:t>
            </a:r>
            <a:r>
              <a:rPr lang="en-US" sz="1400" dirty="0" err="1" smtClean="0">
                <a:latin typeface="SF Mono" charset="0"/>
                <a:ea typeface="SF Mono" charset="0"/>
                <a:cs typeface="SF Mono" charset="0"/>
              </a:rPr>
              <a:t>ed.dispose</a:t>
            </a:r>
            <a:r>
              <a:rPr lang="en-US" sz="1400" dirty="0" smtClean="0">
                <a:latin typeface="SF Mono" charset="0"/>
                <a:ea typeface="SF Mono" charset="0"/>
                <a:cs typeface="SF Mono" charset="0"/>
              </a:rPr>
              <a:t>();</a:t>
            </a:r>
          </a:p>
          <a:p>
            <a:r>
              <a:rPr lang="en-US" sz="1400" dirty="0" err="1">
                <a:latin typeface="SF Mono" charset="0"/>
                <a:ea typeface="SF Mono" charset="0"/>
                <a:cs typeface="SF Mono" charset="0"/>
              </a:rPr>
              <a:t>b</a:t>
            </a:r>
            <a:r>
              <a:rPr lang="en-US" sz="1400" dirty="0" err="1" smtClean="0">
                <a:latin typeface="SF Mono" charset="0"/>
                <a:ea typeface="SF Mono" charset="0"/>
                <a:cs typeface="SF Mono" charset="0"/>
              </a:rPr>
              <a:t>lue.dispose</a:t>
            </a:r>
            <a:r>
              <a:rPr lang="en-US" sz="1400" dirty="0" smtClean="0">
                <a:latin typeface="SF Mono" charset="0"/>
                <a:ea typeface="SF Mono" charset="0"/>
                <a:cs typeface="SF Mono" charset="0"/>
              </a:rPr>
              <a:t>();</a:t>
            </a:r>
          </a:p>
        </p:txBody>
      </p:sp>
    </p:spTree>
    <p:extLst>
      <p:ext uri="{BB962C8B-B14F-4D97-AF65-F5344CB8AC3E}">
        <p14:creationId xmlns:p14="http://schemas.microsoft.com/office/powerpoint/2010/main" val="1448746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6. FONTS IN SWT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6112931" y="114302"/>
            <a:ext cx="6079067" cy="17527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latin typeface="SF Mono" charset="0"/>
                <a:ea typeface="SF Mono" charset="0"/>
                <a:cs typeface="SF Mono" charset="0"/>
              </a:rPr>
              <a:t>Label label = new Label(parent, SWT.NONE); </a:t>
            </a:r>
            <a:endParaRPr lang="en-US" sz="1400" dirty="0" smtClean="0">
              <a:latin typeface="SF Mono" charset="0"/>
              <a:ea typeface="SF Mono" charset="0"/>
              <a:cs typeface="SF Mono" charset="0"/>
            </a:endParaRPr>
          </a:p>
          <a:p>
            <a:r>
              <a:rPr lang="en-US" sz="1400" dirty="0" smtClean="0">
                <a:latin typeface="SF Mono" charset="0"/>
                <a:ea typeface="SF Mono" charset="0"/>
                <a:cs typeface="SF Mono" charset="0"/>
              </a:rPr>
              <a:t>Font </a:t>
            </a:r>
            <a:r>
              <a:rPr lang="en-US" sz="1400" dirty="0">
                <a:latin typeface="SF Mono" charset="0"/>
                <a:ea typeface="SF Mono" charset="0"/>
                <a:cs typeface="SF Mono" charset="0"/>
              </a:rPr>
              <a:t>font = new Font(</a:t>
            </a:r>
            <a:r>
              <a:rPr lang="en-US" sz="1400" dirty="0" err="1">
                <a:latin typeface="SF Mono" charset="0"/>
                <a:ea typeface="SF Mono" charset="0"/>
                <a:cs typeface="SF Mono" charset="0"/>
              </a:rPr>
              <a:t>label.getDisplay</a:t>
            </a:r>
            <a:r>
              <a:rPr lang="en-US" sz="1400" dirty="0">
                <a:latin typeface="SF Mono" charset="0"/>
                <a:ea typeface="SF Mono" charset="0"/>
                <a:cs typeface="SF Mono" charset="0"/>
              </a:rPr>
              <a:t>(), new </a:t>
            </a:r>
            <a:r>
              <a:rPr lang="en-US" sz="1400" dirty="0" smtClean="0">
                <a:latin typeface="SF Mono" charset="0"/>
                <a:ea typeface="SF Mono" charset="0"/>
                <a:cs typeface="SF Mono" charset="0"/>
              </a:rPr>
              <a:t>	</a:t>
            </a:r>
            <a:r>
              <a:rPr lang="en-US" sz="1400" dirty="0" err="1" smtClean="0">
                <a:latin typeface="SF Mono" charset="0"/>
                <a:ea typeface="SF Mono" charset="0"/>
                <a:cs typeface="SF Mono" charset="0"/>
              </a:rPr>
              <a:t>FontData</a:t>
            </a:r>
            <a:r>
              <a:rPr lang="en-US" sz="1400" dirty="0">
                <a:latin typeface="SF Mono" charset="0"/>
                <a:ea typeface="SF Mono" charset="0"/>
                <a:cs typeface="SF Mono" charset="0"/>
              </a:rPr>
              <a:t>("Mono", 10, SWT.ITALIC)); </a:t>
            </a:r>
            <a:endParaRPr lang="en-US" sz="1400" dirty="0" smtClean="0">
              <a:latin typeface="SF Mono" charset="0"/>
              <a:ea typeface="SF Mono" charset="0"/>
              <a:cs typeface="SF Mono" charset="0"/>
            </a:endParaRPr>
          </a:p>
          <a:p>
            <a:r>
              <a:rPr lang="en-US" sz="1400" dirty="0" err="1" smtClean="0">
                <a:latin typeface="SF Mono" charset="0"/>
                <a:ea typeface="SF Mono" charset="0"/>
                <a:cs typeface="SF Mono" charset="0"/>
              </a:rPr>
              <a:t>label.setFont</a:t>
            </a:r>
            <a:r>
              <a:rPr lang="en-US" sz="1400" dirty="0" smtClean="0">
                <a:latin typeface="SF Mono" charset="0"/>
                <a:ea typeface="SF Mono" charset="0"/>
                <a:cs typeface="SF Mono" charset="0"/>
              </a:rPr>
              <a:t>(font</a:t>
            </a:r>
            <a:r>
              <a:rPr lang="en-US" sz="1400" dirty="0">
                <a:latin typeface="SF Mono" charset="0"/>
                <a:ea typeface="SF Mono" charset="0"/>
                <a:cs typeface="SF Mono" charset="0"/>
              </a:rPr>
              <a:t>); </a:t>
            </a:r>
            <a:endParaRPr lang="en-US" sz="1400" dirty="0" smtClean="0">
              <a:latin typeface="SF Mono" charset="0"/>
              <a:ea typeface="SF Mono" charset="0"/>
              <a:cs typeface="SF Mono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6112930" y="2243828"/>
            <a:ext cx="6079067" cy="17527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latin typeface="SF Mono" charset="0"/>
                <a:ea typeface="SF Mono" charset="0"/>
                <a:cs typeface="SF Mono" charset="0"/>
              </a:rPr>
              <a:t>Label label = new Label(parent, SWT.NONE); </a:t>
            </a:r>
            <a:endParaRPr lang="en-US" sz="1400" dirty="0" smtClean="0">
              <a:latin typeface="SF Mono" charset="0"/>
              <a:ea typeface="SF Mono" charset="0"/>
              <a:cs typeface="SF Mono" charset="0"/>
            </a:endParaRPr>
          </a:p>
          <a:p>
            <a:r>
              <a:rPr lang="en-US" sz="1400" dirty="0" err="1" smtClean="0">
                <a:latin typeface="SF Mono" charset="0"/>
                <a:ea typeface="SF Mono" charset="0"/>
                <a:cs typeface="SF Mono" charset="0"/>
              </a:rPr>
              <a:t>FontData</a:t>
            </a:r>
            <a:r>
              <a:rPr lang="en-US" sz="1400" dirty="0" smtClean="0">
                <a:latin typeface="SF Mono" charset="0"/>
                <a:ea typeface="SF Mono" charset="0"/>
                <a:cs typeface="SF Mono" charset="0"/>
              </a:rPr>
              <a:t> </a:t>
            </a:r>
            <a:r>
              <a:rPr lang="en-US" sz="1400" dirty="0" err="1" smtClean="0">
                <a:latin typeface="SF Mono" charset="0"/>
                <a:ea typeface="SF Mono" charset="0"/>
                <a:cs typeface="SF Mono" charset="0"/>
              </a:rPr>
              <a:t>fData</a:t>
            </a:r>
            <a:r>
              <a:rPr lang="en-US" sz="1400" dirty="0" smtClean="0">
                <a:latin typeface="SF Mono" charset="0"/>
                <a:ea typeface="SF Mono" charset="0"/>
                <a:cs typeface="SF Mono" charset="0"/>
              </a:rPr>
              <a:t>= </a:t>
            </a:r>
            <a:r>
              <a:rPr lang="en-US" sz="1400" dirty="0" err="1" smtClean="0">
                <a:latin typeface="SF Mono" charset="0"/>
                <a:ea typeface="SF Mono" charset="0"/>
                <a:cs typeface="SF Mono" charset="0"/>
              </a:rPr>
              <a:t>label.getFont</a:t>
            </a:r>
            <a:r>
              <a:rPr lang="en-US" sz="1400" dirty="0">
                <a:latin typeface="SF Mono" charset="0"/>
                <a:ea typeface="SF Mono" charset="0"/>
                <a:cs typeface="SF Mono" charset="0"/>
              </a:rPr>
              <a:t>().</a:t>
            </a:r>
            <a:r>
              <a:rPr lang="en-US" sz="1400" dirty="0" err="1">
                <a:latin typeface="SF Mono" charset="0"/>
                <a:ea typeface="SF Mono" charset="0"/>
                <a:cs typeface="SF Mono" charset="0"/>
              </a:rPr>
              <a:t>getFontData</a:t>
            </a:r>
            <a:r>
              <a:rPr lang="en-US" sz="1400" dirty="0">
                <a:latin typeface="SF Mono" charset="0"/>
                <a:ea typeface="SF Mono" charset="0"/>
                <a:cs typeface="SF Mono" charset="0"/>
              </a:rPr>
              <a:t>()[0]; </a:t>
            </a:r>
            <a:r>
              <a:rPr lang="en-US" sz="1400" dirty="0" err="1" smtClean="0">
                <a:latin typeface="SF Mono" charset="0"/>
                <a:ea typeface="SF Mono" charset="0"/>
                <a:cs typeface="SF Mono" charset="0"/>
              </a:rPr>
              <a:t>fData.setStyle</a:t>
            </a:r>
            <a:r>
              <a:rPr lang="en-US" sz="1400" dirty="0" smtClean="0">
                <a:latin typeface="SF Mono" charset="0"/>
                <a:ea typeface="SF Mono" charset="0"/>
                <a:cs typeface="SF Mono" charset="0"/>
              </a:rPr>
              <a:t>(SWT.ITALIC); </a:t>
            </a:r>
          </a:p>
          <a:p>
            <a:r>
              <a:rPr lang="en-US" sz="1400" dirty="0" err="1" smtClean="0">
                <a:latin typeface="SF Mono" charset="0"/>
                <a:ea typeface="SF Mono" charset="0"/>
                <a:cs typeface="SF Mono" charset="0"/>
              </a:rPr>
              <a:t>label.setFont</a:t>
            </a:r>
            <a:r>
              <a:rPr lang="en-US" sz="1400" dirty="0" smtClean="0">
                <a:latin typeface="SF Mono" charset="0"/>
                <a:ea typeface="SF Mono" charset="0"/>
                <a:cs typeface="SF Mono" charset="0"/>
              </a:rPr>
              <a:t>(new </a:t>
            </a:r>
            <a:r>
              <a:rPr lang="en-US" sz="1400" dirty="0">
                <a:latin typeface="SF Mono" charset="0"/>
                <a:ea typeface="SF Mono" charset="0"/>
                <a:cs typeface="SF Mono" charset="0"/>
              </a:rPr>
              <a:t>Font(</a:t>
            </a:r>
            <a:r>
              <a:rPr lang="en-US" sz="1400" dirty="0" err="1">
                <a:latin typeface="SF Mono" charset="0"/>
                <a:ea typeface="SF Mono" charset="0"/>
                <a:cs typeface="SF Mono" charset="0"/>
              </a:rPr>
              <a:t>label.getDisplay</a:t>
            </a:r>
            <a:r>
              <a:rPr lang="en-US" sz="1400" dirty="0" smtClean="0">
                <a:latin typeface="SF Mono" charset="0"/>
                <a:ea typeface="SF Mono" charset="0"/>
                <a:cs typeface="SF Mono" charset="0"/>
              </a:rPr>
              <a:t>(), </a:t>
            </a:r>
            <a:r>
              <a:rPr lang="en-US" sz="1400" dirty="0" err="1" smtClean="0">
                <a:latin typeface="SF Mono" charset="0"/>
                <a:ea typeface="SF Mono" charset="0"/>
                <a:cs typeface="SF Mono" charset="0"/>
              </a:rPr>
              <a:t>fData</a:t>
            </a:r>
            <a:r>
              <a:rPr lang="en-US" sz="1400" dirty="0" smtClean="0">
                <a:latin typeface="SF Mono" charset="0"/>
                <a:ea typeface="SF Mono" charset="0"/>
                <a:cs typeface="SF Mono" charset="0"/>
              </a:rPr>
              <a:t>));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6112933" y="4546921"/>
            <a:ext cx="6079067" cy="17527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err="1">
                <a:latin typeface="SF Mono" charset="0"/>
                <a:ea typeface="SF Mono" charset="0"/>
                <a:cs typeface="SF Mono" charset="0"/>
              </a:rPr>
              <a:t>boolean</a:t>
            </a:r>
            <a:r>
              <a:rPr lang="en-US" sz="1400" dirty="0">
                <a:latin typeface="SF Mono" charset="0"/>
                <a:ea typeface="SF Mono" charset="0"/>
                <a:cs typeface="SF Mono" charset="0"/>
              </a:rPr>
              <a:t> </a:t>
            </a:r>
            <a:r>
              <a:rPr lang="en-US" sz="1400" dirty="0" err="1">
                <a:latin typeface="SF Mono" charset="0"/>
                <a:ea typeface="SF Mono" charset="0"/>
                <a:cs typeface="SF Mono" charset="0"/>
              </a:rPr>
              <a:t>fontLoaded</a:t>
            </a:r>
            <a:r>
              <a:rPr lang="en-US" sz="1400" dirty="0">
                <a:latin typeface="SF Mono" charset="0"/>
                <a:ea typeface="SF Mono" charset="0"/>
                <a:cs typeface="SF Mono" charset="0"/>
              </a:rPr>
              <a:t> = </a:t>
            </a:r>
            <a:r>
              <a:rPr lang="en-US" sz="1400" dirty="0" err="1">
                <a:latin typeface="SF Mono" charset="0"/>
                <a:ea typeface="SF Mono" charset="0"/>
                <a:cs typeface="SF Mono" charset="0"/>
              </a:rPr>
              <a:t>Display.getDefault</a:t>
            </a:r>
            <a:r>
              <a:rPr lang="en-US" sz="1400" dirty="0">
                <a:latin typeface="SF Mono" charset="0"/>
                <a:ea typeface="SF Mono" charset="0"/>
                <a:cs typeface="SF Mono" charset="0"/>
              </a:rPr>
              <a:t>().</a:t>
            </a:r>
            <a:r>
              <a:rPr lang="en-US" sz="1400" dirty="0" err="1">
                <a:latin typeface="SF Mono" charset="0"/>
                <a:ea typeface="SF Mono" charset="0"/>
                <a:cs typeface="SF Mono" charset="0"/>
              </a:rPr>
              <a:t>loadFont</a:t>
            </a:r>
            <a:r>
              <a:rPr lang="en-US" sz="1400" dirty="0" smtClean="0">
                <a:latin typeface="SF Mono" charset="0"/>
                <a:ea typeface="SF Mono" charset="0"/>
                <a:cs typeface="SF Mono" charset="0"/>
              </a:rPr>
              <a:t>(”path"); </a:t>
            </a:r>
          </a:p>
          <a:p>
            <a:r>
              <a:rPr lang="en-US" sz="1400" dirty="0" smtClean="0">
                <a:latin typeface="SF Mono" charset="0"/>
                <a:ea typeface="SF Mono" charset="0"/>
                <a:cs typeface="SF Mono" charset="0"/>
              </a:rPr>
              <a:t>if </a:t>
            </a:r>
            <a:r>
              <a:rPr lang="en-US" sz="1400" dirty="0">
                <a:latin typeface="SF Mono" charset="0"/>
                <a:ea typeface="SF Mono" charset="0"/>
                <a:cs typeface="SF Mono" charset="0"/>
              </a:rPr>
              <a:t>(</a:t>
            </a:r>
            <a:r>
              <a:rPr lang="en-US" sz="1400" dirty="0" err="1">
                <a:latin typeface="SF Mono" charset="0"/>
                <a:ea typeface="SF Mono" charset="0"/>
                <a:cs typeface="SF Mono" charset="0"/>
              </a:rPr>
              <a:t>fontLoaded</a:t>
            </a:r>
            <a:r>
              <a:rPr lang="en-US" sz="1400" dirty="0">
                <a:latin typeface="SF Mono" charset="0"/>
                <a:ea typeface="SF Mono" charset="0"/>
                <a:cs typeface="SF Mono" charset="0"/>
              </a:rPr>
              <a:t>) { </a:t>
            </a:r>
            <a:endParaRPr lang="en-US" sz="1400" dirty="0" smtClean="0">
              <a:latin typeface="SF Mono" charset="0"/>
              <a:ea typeface="SF Mono" charset="0"/>
              <a:cs typeface="SF Mono" charset="0"/>
            </a:endParaRPr>
          </a:p>
          <a:p>
            <a:r>
              <a:rPr lang="en-US" sz="1400" dirty="0">
                <a:latin typeface="SF Mono" charset="0"/>
                <a:ea typeface="SF Mono" charset="0"/>
                <a:cs typeface="SF Mono" charset="0"/>
              </a:rPr>
              <a:t>	</a:t>
            </a:r>
            <a:r>
              <a:rPr lang="en-US" sz="1400" dirty="0" smtClean="0">
                <a:latin typeface="SF Mono" charset="0"/>
                <a:ea typeface="SF Mono" charset="0"/>
                <a:cs typeface="SF Mono" charset="0"/>
              </a:rPr>
              <a:t>Font </a:t>
            </a:r>
            <a:r>
              <a:rPr lang="en-US" sz="1400" dirty="0">
                <a:latin typeface="SF Mono" charset="0"/>
                <a:ea typeface="SF Mono" charset="0"/>
                <a:cs typeface="SF Mono" charset="0"/>
              </a:rPr>
              <a:t>font = new Font(</a:t>
            </a:r>
            <a:r>
              <a:rPr lang="en-US" sz="1400" dirty="0" err="1">
                <a:latin typeface="SF Mono" charset="0"/>
                <a:ea typeface="SF Mono" charset="0"/>
                <a:cs typeface="SF Mono" charset="0"/>
              </a:rPr>
              <a:t>Display.getDefault</a:t>
            </a:r>
            <a:r>
              <a:rPr lang="en-US" sz="1400" dirty="0">
                <a:latin typeface="SF Mono" charset="0"/>
                <a:ea typeface="SF Mono" charset="0"/>
                <a:cs typeface="SF Mono" charset="0"/>
              </a:rPr>
              <a:t>(), </a:t>
            </a:r>
            <a:r>
              <a:rPr lang="en-US" sz="1400" dirty="0" smtClean="0">
                <a:latin typeface="SF Mono" charset="0"/>
                <a:ea typeface="SF Mono" charset="0"/>
                <a:cs typeface="SF Mono" charset="0"/>
              </a:rPr>
              <a:t>			"</a:t>
            </a:r>
            <a:r>
              <a:rPr lang="en-US" sz="1400" dirty="0">
                <a:latin typeface="SF Mono" charset="0"/>
                <a:ea typeface="SF Mono" charset="0"/>
                <a:cs typeface="SF Mono" charset="0"/>
              </a:rPr>
              <a:t>Custom Font", 12, SWT.NORMAL); </a:t>
            </a:r>
            <a:endParaRPr lang="en-US" sz="1400" dirty="0" smtClean="0">
              <a:latin typeface="SF Mono" charset="0"/>
              <a:ea typeface="SF Mono" charset="0"/>
              <a:cs typeface="SF Mono" charset="0"/>
            </a:endParaRPr>
          </a:p>
          <a:p>
            <a:r>
              <a:rPr lang="en-US" sz="1400" dirty="0" smtClean="0">
                <a:latin typeface="SF Mono" charset="0"/>
                <a:ea typeface="SF Mono" charset="0"/>
                <a:cs typeface="SF Mono" charset="0"/>
              </a:rPr>
              <a:t>	</a:t>
            </a:r>
            <a:r>
              <a:rPr lang="en-US" sz="1400" dirty="0" err="1" smtClean="0">
                <a:latin typeface="SF Mono" charset="0"/>
                <a:ea typeface="SF Mono" charset="0"/>
                <a:cs typeface="SF Mono" charset="0"/>
              </a:rPr>
              <a:t>label.setFont</a:t>
            </a:r>
            <a:r>
              <a:rPr lang="en-US" sz="1400" dirty="0" smtClean="0">
                <a:latin typeface="SF Mono" charset="0"/>
                <a:ea typeface="SF Mono" charset="0"/>
                <a:cs typeface="SF Mono" charset="0"/>
              </a:rPr>
              <a:t>(font</a:t>
            </a:r>
            <a:r>
              <a:rPr lang="en-US" sz="1400" dirty="0">
                <a:latin typeface="SF Mono" charset="0"/>
                <a:ea typeface="SF Mono" charset="0"/>
                <a:cs typeface="SF Mono" charset="0"/>
              </a:rPr>
              <a:t>); </a:t>
            </a:r>
            <a:endParaRPr lang="en-US" sz="1400" dirty="0" smtClean="0">
              <a:latin typeface="SF Mono" charset="0"/>
              <a:ea typeface="SF Mono" charset="0"/>
              <a:cs typeface="SF Mono" charset="0"/>
            </a:endParaRPr>
          </a:p>
          <a:p>
            <a:r>
              <a:rPr lang="en-US" sz="1400" dirty="0" smtClean="0">
                <a:latin typeface="SF Mono" charset="0"/>
                <a:ea typeface="SF Mono" charset="0"/>
                <a:cs typeface="SF Mono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748005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7</a:t>
            </a:r>
            <a:r>
              <a:rPr lang="en-GB" dirty="0" smtClean="0"/>
              <a:t>. </a:t>
            </a:r>
            <a:r>
              <a:rPr lang="en-GB" dirty="0" smtClean="0"/>
              <a:t>Event </a:t>
            </a:r>
            <a:r>
              <a:rPr lang="en-GB" dirty="0"/>
              <a:t>oriented </a:t>
            </a:r>
            <a:r>
              <a:rPr lang="en-GB" dirty="0" smtClean="0"/>
              <a:t>programming</a:t>
            </a:r>
            <a:endParaRPr lang="en-GB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GB" dirty="0" smtClean="0"/>
          </a:p>
          <a:p>
            <a:r>
              <a:rPr lang="en-GB" sz="2800" dirty="0"/>
              <a:t>7</a:t>
            </a:r>
            <a:r>
              <a:rPr lang="en-GB" sz="2800" dirty="0" smtClean="0"/>
              <a:t>.1 </a:t>
            </a:r>
            <a:r>
              <a:rPr lang="en-GB" sz="2800" dirty="0" smtClean="0"/>
              <a:t>SWT Events</a:t>
            </a:r>
            <a:endParaRPr lang="en-GB" sz="2800" dirty="0"/>
          </a:p>
        </p:txBody>
      </p:sp>
      <p:sp>
        <p:nvSpPr>
          <p:cNvPr id="6" name="Marcador de contenido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_tradnl" dirty="0"/>
              <a:t>SWT uses </a:t>
            </a:r>
            <a:r>
              <a:rPr lang="es-ES_tradnl" dirty="0" err="1"/>
              <a:t>the</a:t>
            </a:r>
            <a:r>
              <a:rPr lang="es-ES_tradnl" dirty="0"/>
              <a:t> </a:t>
            </a:r>
            <a:r>
              <a:rPr lang="es-ES_tradnl" dirty="0" err="1"/>
              <a:t>observer</a:t>
            </a:r>
            <a:r>
              <a:rPr lang="es-ES_tradnl" dirty="0"/>
              <a:t> </a:t>
            </a:r>
            <a:r>
              <a:rPr lang="es-ES_tradnl" dirty="0" err="1"/>
              <a:t>design</a:t>
            </a:r>
            <a:r>
              <a:rPr lang="es-ES_tradnl" dirty="0"/>
              <a:t> </a:t>
            </a:r>
            <a:r>
              <a:rPr lang="es-ES_tradnl" dirty="0" err="1"/>
              <a:t>pattern</a:t>
            </a:r>
            <a:r>
              <a:rPr lang="es-ES_tradnl" dirty="0"/>
              <a:t> </a:t>
            </a:r>
            <a:r>
              <a:rPr lang="es-ES_tradnl" dirty="0" err="1"/>
              <a:t>based</a:t>
            </a:r>
            <a:r>
              <a:rPr lang="es-ES_tradnl" dirty="0"/>
              <a:t> </a:t>
            </a:r>
            <a:r>
              <a:rPr lang="es-ES_tradnl" dirty="0" err="1"/>
              <a:t>event</a:t>
            </a:r>
            <a:r>
              <a:rPr lang="es-ES_tradnl" dirty="0"/>
              <a:t> </a:t>
            </a:r>
            <a:r>
              <a:rPr lang="es-ES_tradnl" dirty="0" err="1"/>
              <a:t>model</a:t>
            </a:r>
            <a:r>
              <a:rPr lang="es-ES_tradnl" dirty="0" smtClean="0"/>
              <a:t>.</a:t>
            </a:r>
          </a:p>
          <a:p>
            <a:endParaRPr lang="es-ES_tradnl" dirty="0"/>
          </a:p>
          <a:p>
            <a:r>
              <a:rPr lang="es-ES_tradnl" dirty="0" err="1"/>
              <a:t>Multiple</a:t>
            </a:r>
            <a:r>
              <a:rPr lang="es-ES_tradnl" dirty="0"/>
              <a:t> </a:t>
            </a:r>
            <a:r>
              <a:rPr lang="es-ES_tradnl" dirty="0" err="1"/>
              <a:t>listeners</a:t>
            </a:r>
            <a:r>
              <a:rPr lang="es-ES_tradnl" dirty="0"/>
              <a:t> can be </a:t>
            </a:r>
            <a:r>
              <a:rPr lang="es-ES_tradnl" dirty="0" err="1"/>
              <a:t>registered</a:t>
            </a:r>
            <a:r>
              <a:rPr lang="es-ES_tradnl" dirty="0"/>
              <a:t> to be </a:t>
            </a:r>
            <a:r>
              <a:rPr lang="es-ES_tradnl" dirty="0" err="1"/>
              <a:t>notified</a:t>
            </a:r>
            <a:r>
              <a:rPr lang="es-ES_tradnl" dirty="0" smtClean="0"/>
              <a:t>.</a:t>
            </a:r>
          </a:p>
          <a:p>
            <a:endParaRPr lang="es-ES_tradnl" dirty="0"/>
          </a:p>
          <a:p>
            <a:r>
              <a:rPr lang="es-ES_tradnl" dirty="0"/>
              <a:t>In SWT, </a:t>
            </a:r>
            <a:r>
              <a:rPr lang="es-ES_tradnl" dirty="0" err="1"/>
              <a:t>only</a:t>
            </a:r>
            <a:r>
              <a:rPr lang="es-ES_tradnl" dirty="0"/>
              <a:t> Widgets and </a:t>
            </a:r>
            <a:r>
              <a:rPr lang="es-ES_tradnl" dirty="0" err="1"/>
              <a:t>Displays</a:t>
            </a:r>
            <a:r>
              <a:rPr lang="es-ES_tradnl" dirty="0"/>
              <a:t> can </a:t>
            </a:r>
            <a:r>
              <a:rPr lang="es-ES_tradnl" dirty="0" err="1"/>
              <a:t>have</a:t>
            </a:r>
            <a:r>
              <a:rPr lang="es-ES_tradnl" dirty="0"/>
              <a:t> </a:t>
            </a:r>
            <a:r>
              <a:rPr lang="es-ES_tradnl" dirty="0" err="1"/>
              <a:t>event</a:t>
            </a:r>
            <a:r>
              <a:rPr lang="es-ES_tradnl" dirty="0"/>
              <a:t> </a:t>
            </a:r>
            <a:r>
              <a:rPr lang="es-ES_tradnl" dirty="0" err="1"/>
              <a:t>listeners</a:t>
            </a:r>
            <a:r>
              <a:rPr lang="es-ES_tradnl" dirty="0"/>
              <a:t>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35883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231061" y="355092"/>
            <a:ext cx="7729728" cy="1188720"/>
          </a:xfrm>
        </p:spPr>
        <p:txBody>
          <a:bodyPr/>
          <a:lstStyle/>
          <a:p>
            <a:r>
              <a:rPr lang="en-GB" dirty="0" smtClean="0"/>
              <a:t>INDEX</a:t>
            </a:r>
            <a:endParaRPr lang="en-GB" dirty="0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1144686" y="1845733"/>
            <a:ext cx="4862433" cy="5251754"/>
          </a:xfrm>
        </p:spPr>
        <p:txBody>
          <a:bodyPr>
            <a:normAutofit/>
          </a:bodyPr>
          <a:lstStyle/>
          <a:p>
            <a:r>
              <a:rPr lang="en-GB" sz="2800" b="1" u="sng" dirty="0" smtClean="0"/>
              <a:t>Introduction</a:t>
            </a:r>
            <a:endParaRPr lang="en-GB" sz="2800" dirty="0"/>
          </a:p>
          <a:p>
            <a:r>
              <a:rPr lang="en-GB" sz="2800" dirty="0" smtClean="0"/>
              <a:t>Why does </a:t>
            </a:r>
            <a:r>
              <a:rPr lang="en-GB" sz="2800" dirty="0"/>
              <a:t>it exist</a:t>
            </a:r>
            <a:r>
              <a:rPr lang="en-GB" sz="2800" dirty="0" smtClean="0"/>
              <a:t>?</a:t>
            </a:r>
          </a:p>
          <a:p>
            <a:r>
              <a:rPr lang="en-GB" sz="2800" dirty="0" smtClean="0"/>
              <a:t>SWT vs SWING</a:t>
            </a:r>
            <a:endParaRPr lang="en-GB" sz="2800" dirty="0" smtClean="0"/>
          </a:p>
          <a:p>
            <a:r>
              <a:rPr lang="en-GB" sz="2800" dirty="0" smtClean="0"/>
              <a:t>Eclipse Libraries</a:t>
            </a:r>
            <a:endParaRPr lang="en-GB" sz="2800" dirty="0" smtClean="0"/>
          </a:p>
          <a:p>
            <a:r>
              <a:rPr lang="en-GB" sz="2800" dirty="0" smtClean="0"/>
              <a:t>How to use it</a:t>
            </a:r>
          </a:p>
          <a:p>
            <a:r>
              <a:rPr lang="en-GB" sz="2800" dirty="0" smtClean="0"/>
              <a:t>Basics elements</a:t>
            </a:r>
          </a:p>
        </p:txBody>
      </p:sp>
      <p:sp>
        <p:nvSpPr>
          <p:cNvPr id="5" name="Marcador de contenido 4"/>
          <p:cNvSpPr>
            <a:spLocks noGrp="1"/>
          </p:cNvSpPr>
          <p:nvPr>
            <p:ph sz="half" idx="2"/>
          </p:nvPr>
        </p:nvSpPr>
        <p:spPr>
          <a:xfrm>
            <a:off x="6964980" y="1845733"/>
            <a:ext cx="4184542" cy="4540553"/>
          </a:xfrm>
        </p:spPr>
        <p:txBody>
          <a:bodyPr>
            <a:noAutofit/>
          </a:bodyPr>
          <a:lstStyle/>
          <a:p>
            <a:r>
              <a:rPr lang="en-GB" sz="2800" b="1" u="sng" dirty="0" smtClean="0"/>
              <a:t>In </a:t>
            </a:r>
            <a:r>
              <a:rPr lang="en-GB" sz="2800" b="1" u="sng" dirty="0" smtClean="0"/>
              <a:t>deep</a:t>
            </a:r>
            <a:endParaRPr lang="en-GB" sz="2800" dirty="0"/>
          </a:p>
          <a:p>
            <a:r>
              <a:rPr lang="en-GB" sz="2800" dirty="0" smtClean="0"/>
              <a:t>Creating </a:t>
            </a:r>
            <a:r>
              <a:rPr lang="en-GB" sz="2800" dirty="0"/>
              <a:t>a Java application using SWT</a:t>
            </a:r>
          </a:p>
          <a:p>
            <a:r>
              <a:rPr lang="en-GB" sz="2800" dirty="0"/>
              <a:t>Positioning widgets</a:t>
            </a:r>
          </a:p>
          <a:p>
            <a:r>
              <a:rPr lang="en-GB" sz="2800" dirty="0"/>
              <a:t>A bit more complex examples</a:t>
            </a:r>
          </a:p>
          <a:p>
            <a:r>
              <a:rPr lang="en-GB" sz="2800" dirty="0"/>
              <a:t>Event oriented programming</a:t>
            </a:r>
          </a:p>
          <a:p>
            <a:r>
              <a:rPr lang="en-GB" sz="2800" dirty="0"/>
              <a:t>Final examples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1463071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7</a:t>
            </a:r>
            <a:r>
              <a:rPr lang="en-GB" dirty="0" smtClean="0"/>
              <a:t>. </a:t>
            </a:r>
            <a:r>
              <a:rPr lang="en-GB" dirty="0" smtClean="0"/>
              <a:t>Event </a:t>
            </a:r>
            <a:r>
              <a:rPr lang="en-GB" dirty="0"/>
              <a:t>oriented </a:t>
            </a:r>
            <a:r>
              <a:rPr lang="en-GB" dirty="0" smtClean="0"/>
              <a:t>programming</a:t>
            </a:r>
            <a:endParaRPr lang="en-GB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GB" dirty="0" smtClean="0"/>
          </a:p>
          <a:p>
            <a:r>
              <a:rPr lang="en-GB" sz="2800" dirty="0"/>
              <a:t>7</a:t>
            </a:r>
            <a:r>
              <a:rPr lang="en-GB" sz="2800" dirty="0" smtClean="0"/>
              <a:t>.2 </a:t>
            </a:r>
            <a:r>
              <a:rPr lang="en-GB" sz="2800" dirty="0" smtClean="0"/>
              <a:t>T</a:t>
            </a:r>
            <a:r>
              <a:rPr lang="en-GB" sz="2800" dirty="0"/>
              <a:t>ypes of listeners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u="sng" dirty="0" err="1" smtClean="0"/>
              <a:t>Untyped</a:t>
            </a:r>
            <a:r>
              <a:rPr lang="en-GB" b="1" u="sng" dirty="0"/>
              <a:t> </a:t>
            </a:r>
            <a:r>
              <a:rPr lang="en-GB" b="1" u="sng" dirty="0" smtClean="0"/>
              <a:t>listeners</a:t>
            </a:r>
            <a:r>
              <a:rPr lang="en-GB" dirty="0" smtClean="0"/>
              <a:t> can lead to smaller code.</a:t>
            </a:r>
          </a:p>
          <a:p>
            <a:pPr lvl="1"/>
            <a:r>
              <a:rPr lang="en-GB" dirty="0"/>
              <a:t>offer a generic, low-level mechanism to listen for events.</a:t>
            </a:r>
            <a:endParaRPr lang="en-GB" dirty="0" smtClean="0"/>
          </a:p>
          <a:p>
            <a:endParaRPr lang="en-GB" dirty="0"/>
          </a:p>
          <a:p>
            <a:endParaRPr lang="en-GB" dirty="0" smtClean="0"/>
          </a:p>
          <a:p>
            <a:endParaRPr lang="en-GB" dirty="0" smtClean="0"/>
          </a:p>
          <a:p>
            <a:r>
              <a:rPr lang="en-GB" b="1" u="sng" dirty="0" smtClean="0"/>
              <a:t>Typed listeners</a:t>
            </a:r>
            <a:r>
              <a:rPr lang="en-GB" dirty="0" smtClean="0"/>
              <a:t> lead to more modular designs.</a:t>
            </a:r>
          </a:p>
          <a:p>
            <a:pPr lvl="1"/>
            <a:r>
              <a:rPr lang="en-GB" dirty="0"/>
              <a:t>can be used to listen for only one particular typed event. For example, </a:t>
            </a:r>
            <a:r>
              <a:rPr lang="en-GB" dirty="0" err="1"/>
              <a:t>SelectionListener</a:t>
            </a:r>
            <a:r>
              <a:rPr lang="en-GB" dirty="0"/>
              <a:t> is a typed listener for event </a:t>
            </a:r>
            <a:r>
              <a:rPr lang="en-GB" dirty="0" err="1"/>
              <a:t>SelectionEvent</a:t>
            </a:r>
            <a:r>
              <a:rPr lang="en-GB" dirty="0"/>
              <a:t>.</a:t>
            </a:r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75515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7</a:t>
            </a:r>
            <a:r>
              <a:rPr lang="en-GB" dirty="0" smtClean="0"/>
              <a:t>. </a:t>
            </a:r>
            <a:r>
              <a:rPr lang="en-GB" dirty="0" smtClean="0"/>
              <a:t>Event </a:t>
            </a:r>
            <a:r>
              <a:rPr lang="en-GB" dirty="0"/>
              <a:t>oriented </a:t>
            </a:r>
            <a:r>
              <a:rPr lang="en-GB" dirty="0" smtClean="0"/>
              <a:t>programming</a:t>
            </a:r>
            <a:endParaRPr lang="en-GB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GB" dirty="0" smtClean="0"/>
          </a:p>
          <a:p>
            <a:pPr algn="l"/>
            <a:r>
              <a:rPr lang="en-GB" sz="2800" dirty="0"/>
              <a:t>7</a:t>
            </a:r>
            <a:r>
              <a:rPr lang="en-GB" sz="2800" dirty="0" smtClean="0"/>
              <a:t>.2.1 </a:t>
            </a:r>
            <a:r>
              <a:rPr lang="en-GB" sz="2800" dirty="0" err="1" smtClean="0"/>
              <a:t>Untyped</a:t>
            </a:r>
            <a:r>
              <a:rPr lang="en-GB" sz="2800" dirty="0" smtClean="0"/>
              <a:t> listeners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s-ES_tradnl" dirty="0" err="1"/>
              <a:t>The</a:t>
            </a:r>
            <a:r>
              <a:rPr lang="es-ES_tradnl" dirty="0"/>
              <a:t> </a:t>
            </a:r>
            <a:r>
              <a:rPr lang="es-ES_tradnl" dirty="0" err="1"/>
              <a:t>untyped</a:t>
            </a:r>
            <a:r>
              <a:rPr lang="es-ES_tradnl" dirty="0"/>
              <a:t> </a:t>
            </a:r>
            <a:r>
              <a:rPr lang="es-ES_tradnl" dirty="0" err="1"/>
              <a:t>listener</a:t>
            </a:r>
            <a:r>
              <a:rPr lang="es-ES_tradnl" dirty="0"/>
              <a:t> interface </a:t>
            </a:r>
            <a:r>
              <a:rPr lang="es-ES_tradnl" dirty="0" err="1"/>
              <a:t>is</a:t>
            </a:r>
            <a:r>
              <a:rPr lang="es-ES_tradnl" dirty="0"/>
              <a:t> </a:t>
            </a:r>
            <a:r>
              <a:rPr lang="es-ES_tradnl" dirty="0" err="1"/>
              <a:t>represented</a:t>
            </a:r>
            <a:r>
              <a:rPr lang="es-ES_tradnl" dirty="0"/>
              <a:t> </a:t>
            </a:r>
            <a:r>
              <a:rPr lang="es-ES_tradnl" dirty="0" err="1"/>
              <a:t>by</a:t>
            </a:r>
            <a:r>
              <a:rPr lang="es-ES_tradnl" dirty="0"/>
              <a:t> </a:t>
            </a:r>
            <a:r>
              <a:rPr lang="es-ES_tradnl" dirty="0" err="1"/>
              <a:t>the</a:t>
            </a:r>
            <a:r>
              <a:rPr lang="es-ES_tradnl" dirty="0"/>
              <a:t> </a:t>
            </a:r>
            <a:r>
              <a:rPr lang="es-ES_tradnl" dirty="0" err="1"/>
              <a:t>Listener</a:t>
            </a:r>
            <a:r>
              <a:rPr lang="es-ES_tradnl" dirty="0"/>
              <a:t> interface</a:t>
            </a:r>
          </a:p>
          <a:p>
            <a:endParaRPr lang="es-ES_tradnl" dirty="0" smtClean="0"/>
          </a:p>
          <a:p>
            <a:r>
              <a:rPr lang="es-ES_tradnl" dirty="0" err="1" smtClean="0"/>
              <a:t>It</a:t>
            </a:r>
            <a:r>
              <a:rPr lang="es-ES_tradnl" dirty="0" smtClean="0"/>
              <a:t> </a:t>
            </a:r>
            <a:r>
              <a:rPr lang="es-ES_tradnl" dirty="0" err="1"/>
              <a:t>contains</a:t>
            </a:r>
            <a:r>
              <a:rPr lang="es-ES_tradnl" dirty="0"/>
              <a:t> </a:t>
            </a:r>
            <a:r>
              <a:rPr lang="es-ES_tradnl" dirty="0" err="1"/>
              <a:t>one</a:t>
            </a:r>
            <a:r>
              <a:rPr lang="es-ES_tradnl" dirty="0"/>
              <a:t> </a:t>
            </a:r>
            <a:r>
              <a:rPr lang="es-ES_tradnl" dirty="0" err="1"/>
              <a:t>method</a:t>
            </a:r>
            <a:r>
              <a:rPr lang="es-ES_tradnl" dirty="0"/>
              <a:t>: </a:t>
            </a:r>
            <a:r>
              <a:rPr lang="es-ES_tradnl" dirty="0" err="1" smtClean="0"/>
              <a:t>void</a:t>
            </a:r>
            <a:r>
              <a:rPr lang="es-ES_tradnl" dirty="0" smtClean="0"/>
              <a:t> </a:t>
            </a:r>
            <a:r>
              <a:rPr lang="es-ES_tradnl" dirty="0" err="1"/>
              <a:t>handleEvent</a:t>
            </a:r>
            <a:r>
              <a:rPr lang="es-ES_tradnl" dirty="0"/>
              <a:t>(</a:t>
            </a:r>
            <a:r>
              <a:rPr lang="es-ES_tradnl" dirty="0" err="1"/>
              <a:t>Event</a:t>
            </a:r>
            <a:r>
              <a:rPr lang="es-ES_tradnl" dirty="0"/>
              <a:t> </a:t>
            </a:r>
            <a:r>
              <a:rPr lang="es-ES_tradnl" dirty="0" err="1"/>
              <a:t>event</a:t>
            </a:r>
            <a:r>
              <a:rPr lang="es-ES_tradnl" dirty="0"/>
              <a:t>)</a:t>
            </a:r>
          </a:p>
          <a:p>
            <a:endParaRPr lang="en-GB" dirty="0" smtClean="0"/>
          </a:p>
          <a:p>
            <a:r>
              <a:rPr lang="en-GB" dirty="0"/>
              <a:t>To add an </a:t>
            </a:r>
            <a:r>
              <a:rPr lang="en-GB" dirty="0" err="1"/>
              <a:t>untyped</a:t>
            </a:r>
            <a:r>
              <a:rPr lang="en-GB" dirty="0"/>
              <a:t> listener to a widget, call </a:t>
            </a:r>
            <a:r>
              <a:rPr lang="en-GB" dirty="0" err="1"/>
              <a:t>addListener</a:t>
            </a:r>
            <a:r>
              <a:rPr lang="en-GB" dirty="0"/>
              <a:t>() on it</a:t>
            </a:r>
            <a:r>
              <a:rPr lang="en-GB" dirty="0" smtClean="0"/>
              <a:t>.</a:t>
            </a:r>
          </a:p>
          <a:p>
            <a:endParaRPr lang="en-GB" dirty="0"/>
          </a:p>
          <a:p>
            <a:endParaRPr lang="en-GB" dirty="0" smtClean="0"/>
          </a:p>
          <a:p>
            <a:endParaRPr lang="en-GB" dirty="0"/>
          </a:p>
          <a:p>
            <a:endParaRPr lang="en-GB" dirty="0" smtClean="0"/>
          </a:p>
          <a:p>
            <a:r>
              <a:rPr lang="en-GB" dirty="0" err="1"/>
              <a:t>eventType</a:t>
            </a:r>
            <a:r>
              <a:rPr lang="en-GB" dirty="0"/>
              <a:t> contains one of the event type constants from the SWT </a:t>
            </a:r>
            <a:r>
              <a:rPr lang="en-GB" dirty="0" smtClean="0"/>
              <a:t>class.</a:t>
            </a:r>
            <a:endParaRPr lang="en-GB" dirty="0"/>
          </a:p>
          <a:p>
            <a:endParaRPr lang="en-GB" dirty="0" smtClean="0"/>
          </a:p>
          <a:p>
            <a:endParaRPr lang="en-GB" dirty="0"/>
          </a:p>
          <a:p>
            <a:endParaRPr lang="en-GB" dirty="0" smtClean="0"/>
          </a:p>
          <a:p>
            <a:endParaRPr lang="en-GB" dirty="0"/>
          </a:p>
          <a:p>
            <a:endParaRPr lang="en-GB" dirty="0" smtClean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4960" y="4152900"/>
            <a:ext cx="4576288" cy="28601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34106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7</a:t>
            </a:r>
            <a:r>
              <a:rPr lang="en-GB" dirty="0" smtClean="0"/>
              <a:t>. </a:t>
            </a:r>
            <a:r>
              <a:rPr lang="en-GB" dirty="0"/>
              <a:t>Event oriented programming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_tradnl" dirty="0" err="1"/>
              <a:t>Typed</a:t>
            </a:r>
            <a:r>
              <a:rPr lang="es-ES_tradnl" dirty="0"/>
              <a:t> </a:t>
            </a:r>
            <a:r>
              <a:rPr lang="es-ES_tradnl" dirty="0" err="1"/>
              <a:t>listeners</a:t>
            </a:r>
            <a:r>
              <a:rPr lang="es-ES_tradnl" dirty="0"/>
              <a:t> use </a:t>
            </a:r>
            <a:r>
              <a:rPr lang="es-ES_tradnl" dirty="0" err="1"/>
              <a:t>classes</a:t>
            </a:r>
            <a:r>
              <a:rPr lang="es-ES_tradnl" dirty="0"/>
              <a:t> and interfaces </a:t>
            </a:r>
            <a:r>
              <a:rPr lang="es-ES_tradnl" dirty="0" err="1"/>
              <a:t>specific</a:t>
            </a:r>
            <a:r>
              <a:rPr lang="es-ES_tradnl" dirty="0"/>
              <a:t> to </a:t>
            </a:r>
            <a:r>
              <a:rPr lang="es-ES_tradnl" dirty="0" err="1"/>
              <a:t>each</a:t>
            </a:r>
            <a:r>
              <a:rPr lang="es-ES_tradnl" dirty="0"/>
              <a:t> </a:t>
            </a:r>
            <a:r>
              <a:rPr lang="es-ES_tradnl" dirty="0" err="1"/>
              <a:t>possible</a:t>
            </a:r>
            <a:r>
              <a:rPr lang="es-ES_tradnl" dirty="0"/>
              <a:t> </a:t>
            </a:r>
            <a:r>
              <a:rPr lang="es-ES_tradnl" dirty="0" err="1"/>
              <a:t>event</a:t>
            </a:r>
            <a:r>
              <a:rPr lang="es-ES_tradnl" dirty="0" smtClean="0"/>
              <a:t>.</a:t>
            </a:r>
          </a:p>
          <a:p>
            <a:endParaRPr lang="es-ES_tradnl" dirty="0"/>
          </a:p>
          <a:p>
            <a:r>
              <a:rPr lang="es-ES_tradnl" dirty="0" err="1"/>
              <a:t>All</a:t>
            </a:r>
            <a:r>
              <a:rPr lang="es-ES_tradnl" dirty="0"/>
              <a:t> </a:t>
            </a:r>
            <a:r>
              <a:rPr lang="es-ES_tradnl" dirty="0" err="1"/>
              <a:t>typed</a:t>
            </a:r>
            <a:r>
              <a:rPr lang="es-ES_tradnl" dirty="0"/>
              <a:t> </a:t>
            </a:r>
            <a:r>
              <a:rPr lang="es-ES_tradnl" dirty="0" err="1"/>
              <a:t>events</a:t>
            </a:r>
            <a:r>
              <a:rPr lang="es-ES_tradnl" dirty="0"/>
              <a:t> </a:t>
            </a:r>
            <a:r>
              <a:rPr lang="es-ES_tradnl" dirty="0" err="1"/>
              <a:t>ultimately</a:t>
            </a:r>
            <a:r>
              <a:rPr lang="es-ES_tradnl" dirty="0"/>
              <a:t> derive </a:t>
            </a:r>
            <a:r>
              <a:rPr lang="es-ES_tradnl" dirty="0" err="1"/>
              <a:t>from</a:t>
            </a:r>
            <a:r>
              <a:rPr lang="es-ES_tradnl" dirty="0"/>
              <a:t> a </a:t>
            </a:r>
            <a:r>
              <a:rPr lang="es-ES_tradnl" dirty="0" err="1"/>
              <a:t>common</a:t>
            </a:r>
            <a:r>
              <a:rPr lang="es-ES_tradnl" dirty="0"/>
              <a:t> </a:t>
            </a:r>
            <a:r>
              <a:rPr lang="es-ES_tradnl" dirty="0" err="1"/>
              <a:t>class</a:t>
            </a:r>
            <a:r>
              <a:rPr lang="es-ES_tradnl" dirty="0"/>
              <a:t>:  </a:t>
            </a:r>
            <a:r>
              <a:rPr lang="es-ES_tradnl" dirty="0" err="1" smtClean="0"/>
              <a:t>TypedEvent</a:t>
            </a:r>
            <a:r>
              <a:rPr lang="es-ES_tradnl" dirty="0" smtClean="0"/>
              <a:t>.</a:t>
            </a:r>
          </a:p>
          <a:p>
            <a:endParaRPr lang="es-ES_tradnl" dirty="0"/>
          </a:p>
          <a:p>
            <a:r>
              <a:rPr lang="es-ES_tradnl" dirty="0" err="1"/>
              <a:t>Some</a:t>
            </a:r>
            <a:r>
              <a:rPr lang="es-ES_tradnl" dirty="0"/>
              <a:t> </a:t>
            </a:r>
            <a:r>
              <a:rPr lang="es-ES_tradnl" dirty="0" err="1"/>
              <a:t>examples</a:t>
            </a:r>
            <a:r>
              <a:rPr lang="es-ES_tradnl" dirty="0"/>
              <a:t>:</a:t>
            </a:r>
          </a:p>
          <a:p>
            <a:pPr lvl="1"/>
            <a:r>
              <a:rPr lang="es-ES_tradnl" dirty="0" err="1"/>
              <a:t>ControlListener</a:t>
            </a:r>
            <a:endParaRPr lang="es-ES_tradnl" dirty="0"/>
          </a:p>
          <a:p>
            <a:pPr lvl="1"/>
            <a:r>
              <a:rPr lang="es-ES_tradnl" dirty="0" err="1"/>
              <a:t>KeyListener</a:t>
            </a:r>
            <a:endParaRPr lang="es-ES_tradnl" dirty="0"/>
          </a:p>
          <a:p>
            <a:pPr lvl="1"/>
            <a:r>
              <a:rPr lang="es-ES_tradnl" dirty="0" err="1"/>
              <a:t>MenuListener</a:t>
            </a:r>
            <a:endParaRPr lang="es-ES_tradnl" dirty="0"/>
          </a:p>
          <a:p>
            <a:pPr lvl="1"/>
            <a:r>
              <a:rPr lang="es-ES_tradnl" dirty="0" err="1"/>
              <a:t>MouseListener</a:t>
            </a:r>
            <a:endParaRPr lang="es-ES_tradnl" dirty="0"/>
          </a:p>
          <a:p>
            <a:pPr lvl="1"/>
            <a:r>
              <a:rPr lang="es-ES_tradnl" dirty="0"/>
              <a:t>And more</a:t>
            </a:r>
            <a:r>
              <a:rPr lang="mr-IN" dirty="0"/>
              <a:t>…</a:t>
            </a:r>
            <a:endParaRPr lang="es-ES_tradnl" dirty="0"/>
          </a:p>
          <a:p>
            <a:endParaRPr lang="en-GB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GB" dirty="0" smtClean="0"/>
          </a:p>
          <a:p>
            <a:r>
              <a:rPr lang="en-GB" sz="2800" dirty="0"/>
              <a:t>7</a:t>
            </a:r>
            <a:r>
              <a:rPr lang="en-GB" sz="2800" dirty="0" smtClean="0"/>
              <a:t>.2.2 </a:t>
            </a:r>
            <a:r>
              <a:rPr lang="en-GB" sz="2800" dirty="0" smtClean="0"/>
              <a:t>Typed listeners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1021305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Final </a:t>
            </a:r>
            <a:r>
              <a:rPr lang="en-GB" dirty="0" smtClean="0"/>
              <a:t>examples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27796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Any question?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6092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references</a:t>
            </a:r>
            <a:endParaRPr lang="en-GB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702214" y="760997"/>
            <a:ext cx="4815840" cy="5248656"/>
          </a:xfrm>
        </p:spPr>
        <p:txBody>
          <a:bodyPr/>
          <a:lstStyle/>
          <a:p>
            <a:r>
              <a:rPr lang="en-GB" sz="2000" dirty="0" smtClean="0"/>
              <a:t>Eclipse Documentation</a:t>
            </a:r>
          </a:p>
          <a:p>
            <a:pPr lvl="1"/>
            <a:r>
              <a:rPr lang="en-GB" sz="2000" dirty="0"/>
              <a:t>https://</a:t>
            </a:r>
            <a:r>
              <a:rPr lang="en-GB" sz="2000" dirty="0" err="1"/>
              <a:t>www.eclipse.org</a:t>
            </a:r>
            <a:r>
              <a:rPr lang="en-GB" sz="2000" dirty="0"/>
              <a:t>/</a:t>
            </a:r>
            <a:r>
              <a:rPr lang="en-GB" sz="2000" dirty="0" err="1"/>
              <a:t>swt</a:t>
            </a:r>
            <a:r>
              <a:rPr lang="en-GB" sz="2000" dirty="0"/>
              <a:t>/</a:t>
            </a:r>
          </a:p>
          <a:p>
            <a:endParaRPr lang="en-GB" sz="2000" dirty="0" smtClean="0"/>
          </a:p>
          <a:p>
            <a:r>
              <a:rPr lang="en-GB" sz="2000" dirty="0" err="1" smtClean="0"/>
              <a:t>Vogella</a:t>
            </a:r>
            <a:r>
              <a:rPr lang="en-GB" sz="2000" dirty="0" smtClean="0"/>
              <a:t> Tutorial</a:t>
            </a:r>
          </a:p>
          <a:p>
            <a:pPr lvl="1"/>
            <a:r>
              <a:rPr lang="en-GB" sz="2000" dirty="0"/>
              <a:t>http://</a:t>
            </a:r>
            <a:r>
              <a:rPr lang="en-GB" sz="2000" dirty="0" err="1"/>
              <a:t>www.vogella.com</a:t>
            </a:r>
            <a:r>
              <a:rPr lang="en-GB" sz="2000" dirty="0"/>
              <a:t>/tutorials/SWT/</a:t>
            </a:r>
            <a:r>
              <a:rPr lang="en-GB" sz="2000" dirty="0" err="1"/>
              <a:t>article.html</a:t>
            </a:r>
            <a:endParaRPr lang="en-GB" sz="2000" dirty="0"/>
          </a:p>
          <a:p>
            <a:endParaRPr lang="en-GB" sz="2000" dirty="0" smtClean="0"/>
          </a:p>
          <a:p>
            <a:r>
              <a:rPr lang="en-GB" sz="2000" dirty="0" err="1" smtClean="0"/>
              <a:t>ZenCode</a:t>
            </a:r>
            <a:r>
              <a:rPr lang="en-GB" sz="2000" dirty="0" smtClean="0"/>
              <a:t> Tutorial</a:t>
            </a:r>
          </a:p>
          <a:p>
            <a:pPr lvl="1"/>
            <a:r>
              <a:rPr lang="en-GB" sz="2000" dirty="0"/>
              <a:t>http://</a:t>
            </a:r>
            <a:r>
              <a:rPr lang="en-GB" sz="2000" dirty="0" err="1"/>
              <a:t>zetcode.com</a:t>
            </a:r>
            <a:r>
              <a:rPr lang="en-GB" sz="2000" dirty="0"/>
              <a:t>/</a:t>
            </a:r>
            <a:r>
              <a:rPr lang="en-GB" sz="2000" dirty="0" err="1"/>
              <a:t>gui</a:t>
            </a:r>
            <a:r>
              <a:rPr lang="en-GB" sz="2000" dirty="0"/>
              <a:t>/</a:t>
            </a:r>
            <a:r>
              <a:rPr lang="en-GB" sz="2000" dirty="0" err="1"/>
              <a:t>javaswt</a:t>
            </a:r>
            <a:r>
              <a:rPr lang="en-GB" sz="2000" dirty="0"/>
              <a:t>/</a:t>
            </a:r>
          </a:p>
          <a:p>
            <a:endParaRPr lang="en-GB" sz="2000" dirty="0" smtClean="0"/>
          </a:p>
          <a:p>
            <a:r>
              <a:rPr lang="en-GB" sz="2000" dirty="0" smtClean="0"/>
              <a:t>Wikipedia</a:t>
            </a:r>
          </a:p>
          <a:p>
            <a:pPr lvl="1"/>
            <a:r>
              <a:rPr lang="en-GB" sz="2000" dirty="0">
                <a:hlinkClick r:id="rId2"/>
              </a:rPr>
              <a:t>https://</a:t>
            </a:r>
            <a:r>
              <a:rPr lang="en-GB" sz="2000" dirty="0" smtClean="0">
                <a:hlinkClick r:id="rId2"/>
              </a:rPr>
              <a:t>es.wikipedia.org/wiki/SWT</a:t>
            </a:r>
            <a:endParaRPr lang="en-GB" sz="2000" dirty="0" smtClean="0"/>
          </a:p>
          <a:p>
            <a:endParaRPr lang="en-GB" dirty="0"/>
          </a:p>
          <a:p>
            <a:pPr lvl="4"/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1035227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00200" y="2331326"/>
            <a:ext cx="8991600" cy="1645920"/>
          </a:xfrm>
        </p:spPr>
        <p:txBody>
          <a:bodyPr/>
          <a:lstStyle/>
          <a:p>
            <a:r>
              <a:rPr lang="en-GB" smtClean="0"/>
              <a:t>Thank you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36995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800" dirty="0" smtClean="0"/>
              <a:t>Introduction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708992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54584" y="2320027"/>
            <a:ext cx="5316728" cy="1125906"/>
          </a:xfrm>
        </p:spPr>
        <p:txBody>
          <a:bodyPr/>
          <a:lstStyle/>
          <a:p>
            <a:r>
              <a:rPr lang="en-GB" sz="2400" dirty="0"/>
              <a:t>1. </a:t>
            </a:r>
            <a:r>
              <a:rPr lang="en-GB" sz="2400" dirty="0" smtClean="0"/>
              <a:t>why </a:t>
            </a:r>
            <a:r>
              <a:rPr lang="en-GB" sz="2400" dirty="0"/>
              <a:t>does it exist?</a:t>
            </a:r>
          </a:p>
        </p:txBody>
      </p:sp>
      <p:pic>
        <p:nvPicPr>
          <p:cNvPr id="5" name="Marcador de contenido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20000" y="3291224"/>
            <a:ext cx="4021667" cy="2961409"/>
          </a:xfrm>
          <a:prstGeom prst="rect">
            <a:avLst/>
          </a:prstGeom>
          <a:effectLst>
            <a:softEdge rad="88900"/>
          </a:effectLst>
        </p:spPr>
      </p:pic>
      <p:sp>
        <p:nvSpPr>
          <p:cNvPr id="6" name="CuadroTexto 5"/>
          <p:cNvSpPr txBox="1"/>
          <p:nvPr/>
        </p:nvSpPr>
        <p:spPr>
          <a:xfrm>
            <a:off x="6722533" y="750367"/>
            <a:ext cx="491913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3200" dirty="0" smtClean="0">
                <a:latin typeface="Rockwell Condensed" charset="0"/>
                <a:ea typeface="Rockwell Condensed" charset="0"/>
                <a:cs typeface="Rockwell Condensed" charset="0"/>
              </a:rPr>
              <a:t>“</a:t>
            </a:r>
            <a:r>
              <a:rPr lang="es-ES_tradnl" sz="3200" dirty="0" err="1" smtClean="0">
                <a:latin typeface="Rockwell Condensed" charset="0"/>
                <a:ea typeface="Rockwell Condensed" charset="0"/>
                <a:cs typeface="Rockwell Condensed" charset="0"/>
              </a:rPr>
              <a:t>Retrieves</a:t>
            </a:r>
            <a:r>
              <a:rPr lang="es-ES_tradnl" sz="3200" dirty="0" smtClean="0">
                <a:latin typeface="Rockwell Condensed" charset="0"/>
                <a:ea typeface="Rockwell Condensed" charset="0"/>
                <a:cs typeface="Rockwell Condensed" charset="0"/>
              </a:rPr>
              <a:t> </a:t>
            </a:r>
            <a:r>
              <a:rPr lang="es-ES_tradnl" sz="3200" dirty="0" err="1">
                <a:latin typeface="Rockwell Condensed" charset="0"/>
                <a:ea typeface="Rockwell Condensed" charset="0"/>
                <a:cs typeface="Rockwell Condensed" charset="0"/>
              </a:rPr>
              <a:t>the</a:t>
            </a:r>
            <a:r>
              <a:rPr lang="es-ES_tradnl" sz="3200" dirty="0">
                <a:latin typeface="Rockwell Condensed" charset="0"/>
                <a:ea typeface="Rockwell Condensed" charset="0"/>
                <a:cs typeface="Rockwell Condensed" charset="0"/>
              </a:rPr>
              <a:t> original idea of </a:t>
            </a:r>
            <a:r>
              <a:rPr lang="es-ES_tradnl" sz="3200" dirty="0" err="1" smtClean="0">
                <a:latin typeface="Rockwell Condensed" charset="0"/>
                <a:ea typeface="Rockwell Condensed" charset="0"/>
                <a:cs typeface="Rockwell Condensed" charset="0"/>
              </a:rPr>
              <a:t>the</a:t>
            </a:r>
            <a:r>
              <a:rPr lang="es-ES_tradnl" sz="3200" dirty="0" smtClean="0">
                <a:latin typeface="Rockwell Condensed" charset="0"/>
                <a:ea typeface="Rockwell Condensed" charset="0"/>
                <a:cs typeface="Rockwell Condensed" charset="0"/>
              </a:rPr>
              <a:t> </a:t>
            </a:r>
            <a:r>
              <a:rPr lang="es-ES_tradnl" sz="3200" dirty="0">
                <a:latin typeface="Rockwell Condensed" charset="0"/>
                <a:ea typeface="Rockwell Condensed" charset="0"/>
                <a:cs typeface="Rockwell Condensed" charset="0"/>
              </a:rPr>
              <a:t>AWT </a:t>
            </a:r>
            <a:r>
              <a:rPr lang="es-ES_tradnl" sz="3200" dirty="0" err="1">
                <a:latin typeface="Rockwell Condensed" charset="0"/>
                <a:ea typeface="Rockwell Condensed" charset="0"/>
                <a:cs typeface="Rockwell Condensed" charset="0"/>
              </a:rPr>
              <a:t>library</a:t>
            </a:r>
            <a:r>
              <a:rPr lang="es-ES_tradnl" sz="3200" dirty="0">
                <a:latin typeface="Rockwell Condensed" charset="0"/>
                <a:ea typeface="Rockwell Condensed" charset="0"/>
                <a:cs typeface="Rockwell Condensed" charset="0"/>
              </a:rPr>
              <a:t> to use </a:t>
            </a:r>
            <a:r>
              <a:rPr lang="es-ES_tradnl" sz="3200" dirty="0" err="1">
                <a:latin typeface="Rockwell Condensed" charset="0"/>
                <a:ea typeface="Rockwell Condensed" charset="0"/>
                <a:cs typeface="Rockwell Condensed" charset="0"/>
              </a:rPr>
              <a:t>native</a:t>
            </a:r>
            <a:r>
              <a:rPr lang="es-ES_tradnl" sz="3200" dirty="0">
                <a:latin typeface="Rockwell Condensed" charset="0"/>
                <a:ea typeface="Rockwell Condensed" charset="0"/>
                <a:cs typeface="Rockwell Condensed" charset="0"/>
              </a:rPr>
              <a:t> </a:t>
            </a:r>
            <a:r>
              <a:rPr lang="es-ES_tradnl" sz="3200" dirty="0" err="1" smtClean="0">
                <a:latin typeface="Rockwell Condensed" charset="0"/>
                <a:ea typeface="Rockwell Condensed" charset="0"/>
                <a:cs typeface="Rockwell Condensed" charset="0"/>
              </a:rPr>
              <a:t>components</a:t>
            </a:r>
            <a:r>
              <a:rPr lang="es-ES_tradnl" sz="3200" dirty="0" smtClean="0">
                <a:latin typeface="Rockwell Condensed" charset="0"/>
                <a:ea typeface="Rockwell Condensed" charset="0"/>
                <a:cs typeface="Rockwell Condensed" charset="0"/>
              </a:rPr>
              <a:t> </a:t>
            </a:r>
            <a:r>
              <a:rPr lang="mr-IN" sz="3200" dirty="0" smtClean="0">
                <a:latin typeface="Rockwell Condensed" charset="0"/>
                <a:ea typeface="Rockwell Condensed" charset="0"/>
                <a:cs typeface="Rockwell Condensed" charset="0"/>
              </a:rPr>
              <a:t>–</a:t>
            </a:r>
            <a:r>
              <a:rPr lang="es-ES_tradnl" sz="3200" dirty="0" err="1" smtClean="0">
                <a:latin typeface="Rockwell Condensed" charset="0"/>
                <a:ea typeface="Rockwell Condensed" charset="0"/>
                <a:cs typeface="Rockwell Condensed" charset="0"/>
              </a:rPr>
              <a:t>when</a:t>
            </a:r>
            <a:r>
              <a:rPr lang="es-ES_tradnl" sz="3200" dirty="0" smtClean="0">
                <a:latin typeface="Rockwell Condensed" charset="0"/>
                <a:ea typeface="Rockwell Condensed" charset="0"/>
                <a:cs typeface="Rockwell Condensed" charset="0"/>
              </a:rPr>
              <a:t> </a:t>
            </a:r>
            <a:r>
              <a:rPr lang="es-ES_tradnl" sz="3200" dirty="0" err="1" smtClean="0">
                <a:latin typeface="Rockwell Condensed" charset="0"/>
                <a:ea typeface="Rockwell Condensed" charset="0"/>
                <a:cs typeface="Rockwell Condensed" charset="0"/>
              </a:rPr>
              <a:t>possible</a:t>
            </a:r>
            <a:r>
              <a:rPr lang="es-ES_tradnl" sz="3200" dirty="0" smtClean="0">
                <a:latin typeface="Rockwell Condensed" charset="0"/>
                <a:ea typeface="Rockwell Condensed" charset="0"/>
                <a:cs typeface="Rockwell Condensed" charset="0"/>
              </a:rPr>
              <a:t>”</a:t>
            </a:r>
            <a:endParaRPr lang="en-GB" sz="3200" dirty="0">
              <a:latin typeface="Rockwell Condensed" charset="0"/>
              <a:ea typeface="Rockwell Condensed" charset="0"/>
              <a:cs typeface="Rockwell Condense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1160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83267" y="998211"/>
            <a:ext cx="8991600" cy="1645920"/>
          </a:xfrm>
        </p:spPr>
        <p:txBody>
          <a:bodyPr/>
          <a:lstStyle/>
          <a:p>
            <a:r>
              <a:rPr lang="en-US" dirty="0" smtClean="0"/>
              <a:t>2. </a:t>
            </a:r>
            <a:r>
              <a:rPr lang="en-US" dirty="0" err="1" smtClean="0"/>
              <a:t>Swt</a:t>
            </a:r>
            <a:r>
              <a:rPr lang="en-US" dirty="0" smtClean="0"/>
              <a:t> vs swing</a:t>
            </a:r>
            <a:endParaRPr lang="en-US" dirty="0"/>
          </a:p>
        </p:txBody>
      </p:sp>
      <p:pic>
        <p:nvPicPr>
          <p:cNvPr id="4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3908" y="3076271"/>
            <a:ext cx="5274395" cy="280127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52182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583436" y="1632777"/>
            <a:ext cx="4270248" cy="704087"/>
          </a:xfrm>
        </p:spPr>
        <p:txBody>
          <a:bodyPr/>
          <a:lstStyle/>
          <a:p>
            <a:r>
              <a:rPr lang="en-US" dirty="0" err="1" smtClean="0"/>
              <a:t>ProS</a:t>
            </a:r>
            <a:r>
              <a:rPr lang="en-US" dirty="0" smtClean="0"/>
              <a:t> swing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1583436" y="2461599"/>
            <a:ext cx="4270248" cy="2596776"/>
          </a:xfrm>
        </p:spPr>
        <p:txBody>
          <a:bodyPr>
            <a:noAutofit/>
          </a:bodyPr>
          <a:lstStyle/>
          <a:p>
            <a:r>
              <a:rPr lang="en-US" sz="2800" dirty="0" smtClean="0"/>
              <a:t>No external libraries needed.</a:t>
            </a:r>
          </a:p>
          <a:p>
            <a:r>
              <a:rPr lang="en-US" sz="2800" dirty="0" smtClean="0"/>
              <a:t>Same results on every platform.</a:t>
            </a:r>
          </a:p>
          <a:p>
            <a:r>
              <a:rPr lang="en-US" sz="2800" dirty="0" smtClean="0"/>
              <a:t>Graphic editors.</a:t>
            </a:r>
          </a:p>
          <a:p>
            <a:r>
              <a:rPr lang="en-US" sz="2800" dirty="0" smtClean="0"/>
              <a:t>Supported by official Java extensions.</a:t>
            </a:r>
          </a:p>
          <a:p>
            <a:r>
              <a:rPr lang="en-US" sz="2800" dirty="0" smtClean="0"/>
              <a:t>Extensive documentation.</a:t>
            </a:r>
            <a:endParaRPr lang="en-US" sz="28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4"/>
          </p:nvPr>
        </p:nvSpPr>
        <p:spPr>
          <a:xfrm>
            <a:off x="6329849" y="2461599"/>
            <a:ext cx="4253484" cy="2596776"/>
          </a:xfrm>
        </p:spPr>
        <p:txBody>
          <a:bodyPr>
            <a:normAutofit/>
          </a:bodyPr>
          <a:lstStyle/>
          <a:p>
            <a:r>
              <a:rPr lang="en-US" sz="2800" dirty="0" smtClean="0"/>
              <a:t>Native components.</a:t>
            </a:r>
          </a:p>
          <a:p>
            <a:r>
              <a:rPr lang="en-US" sz="2800" dirty="0" smtClean="0"/>
              <a:t>Strongly supported by Eclipse IDE.</a:t>
            </a:r>
            <a:endParaRPr lang="en-US" sz="28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245183" y="1675174"/>
            <a:ext cx="4270248" cy="704087"/>
          </a:xfrm>
        </p:spPr>
        <p:txBody>
          <a:bodyPr/>
          <a:lstStyle/>
          <a:p>
            <a:r>
              <a:rPr lang="en-US" dirty="0" err="1" smtClean="0"/>
              <a:t>ProS</a:t>
            </a:r>
            <a:r>
              <a:rPr lang="en-US" dirty="0" smtClean="0"/>
              <a:t> </a:t>
            </a:r>
            <a:r>
              <a:rPr lang="en-US" dirty="0" err="1" smtClean="0"/>
              <a:t>swt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265002" y="467488"/>
            <a:ext cx="7729728" cy="1188720"/>
          </a:xfrm>
        </p:spPr>
        <p:txBody>
          <a:bodyPr/>
          <a:lstStyle/>
          <a:p>
            <a:r>
              <a:rPr lang="en-US" dirty="0" smtClean="0"/>
              <a:t>2. SWT vs swing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5868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583436" y="1632777"/>
            <a:ext cx="4270248" cy="704087"/>
          </a:xfrm>
        </p:spPr>
        <p:txBody>
          <a:bodyPr/>
          <a:lstStyle/>
          <a:p>
            <a:r>
              <a:rPr lang="en-US" dirty="0" smtClean="0"/>
              <a:t>CONS swing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1583436" y="2461599"/>
            <a:ext cx="4270248" cy="2596776"/>
          </a:xfrm>
        </p:spPr>
        <p:txBody>
          <a:bodyPr>
            <a:noAutofit/>
          </a:bodyPr>
          <a:lstStyle/>
          <a:p>
            <a:r>
              <a:rPr lang="en-US" sz="2800" dirty="0" smtClean="0"/>
              <a:t>Far from a native experience.</a:t>
            </a:r>
          </a:p>
          <a:p>
            <a:r>
              <a:rPr lang="en-US" sz="2800" dirty="0" smtClean="0"/>
              <a:t>SWING light components are superposed by heavy components.</a:t>
            </a:r>
            <a:endParaRPr lang="en-US" sz="28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4"/>
          </p:nvPr>
        </p:nvSpPr>
        <p:spPr>
          <a:xfrm>
            <a:off x="6329849" y="2461599"/>
            <a:ext cx="4253484" cy="2596776"/>
          </a:xfrm>
        </p:spPr>
        <p:txBody>
          <a:bodyPr>
            <a:normAutofit/>
          </a:bodyPr>
          <a:lstStyle/>
          <a:p>
            <a:r>
              <a:rPr lang="en-US" sz="2800" dirty="0" smtClean="0"/>
              <a:t>Requires native libraries.</a:t>
            </a:r>
          </a:p>
          <a:p>
            <a:r>
              <a:rPr lang="en-US" sz="2800" dirty="0" smtClean="0"/>
              <a:t>It may not be able to emulate every </a:t>
            </a:r>
            <a:r>
              <a:rPr lang="en-US" sz="2800" dirty="0" err="1" smtClean="0"/>
              <a:t>behaviour</a:t>
            </a:r>
            <a:r>
              <a:rPr lang="en-US" sz="2800" dirty="0" smtClean="0"/>
              <a:t>. </a:t>
            </a:r>
            <a:endParaRPr lang="en-US" sz="28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245183" y="1675174"/>
            <a:ext cx="4270248" cy="704087"/>
          </a:xfrm>
        </p:spPr>
        <p:txBody>
          <a:bodyPr/>
          <a:lstStyle/>
          <a:p>
            <a:r>
              <a:rPr lang="en-US" dirty="0" smtClean="0"/>
              <a:t>CONS </a:t>
            </a:r>
            <a:r>
              <a:rPr lang="en-US" dirty="0" err="1" smtClean="0"/>
              <a:t>swt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265002" y="467488"/>
            <a:ext cx="7729728" cy="1188720"/>
          </a:xfrm>
        </p:spPr>
        <p:txBody>
          <a:bodyPr/>
          <a:lstStyle/>
          <a:p>
            <a:r>
              <a:rPr lang="en-US" dirty="0" smtClean="0"/>
              <a:t>2. SWT vs swing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7379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400" dirty="0"/>
              <a:t>3</a:t>
            </a:r>
            <a:r>
              <a:rPr lang="en-GB" sz="2400" dirty="0" smtClean="0"/>
              <a:t>. ECLIPSE Libraries</a:t>
            </a:r>
            <a:endParaRPr lang="en-GB" sz="2400" dirty="0"/>
          </a:p>
        </p:txBody>
      </p:sp>
      <p:pic>
        <p:nvPicPr>
          <p:cNvPr id="6" name="Marcador de contenido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04467" y="982641"/>
            <a:ext cx="6087533" cy="43344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86128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000" dirty="0"/>
              <a:t>4. How to use </a:t>
            </a:r>
            <a:r>
              <a:rPr lang="en-GB" sz="4000" dirty="0" smtClean="0"/>
              <a:t>it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58985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aquet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Paquete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quet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Parcel</Template>
  <TotalTime>393</TotalTime>
  <Words>604</Words>
  <Application>Microsoft Macintosh PowerPoint</Application>
  <PresentationFormat>Widescreen</PresentationFormat>
  <Paragraphs>153</Paragraphs>
  <Slides>26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Calibri</vt:lpstr>
      <vt:lpstr>Gill Sans MT</vt:lpstr>
      <vt:lpstr>Mangal</vt:lpstr>
      <vt:lpstr>Rockwell Condensed</vt:lpstr>
      <vt:lpstr>SF Mono</vt:lpstr>
      <vt:lpstr>Arial</vt:lpstr>
      <vt:lpstr>Paquete</vt:lpstr>
      <vt:lpstr>Standard widget toolkit</vt:lpstr>
      <vt:lpstr>INDEX</vt:lpstr>
      <vt:lpstr>Introduction</vt:lpstr>
      <vt:lpstr>1. why does it exist?</vt:lpstr>
      <vt:lpstr>2. Swt vs swing</vt:lpstr>
      <vt:lpstr>2. SWT vs swing</vt:lpstr>
      <vt:lpstr>2. SWT vs swing</vt:lpstr>
      <vt:lpstr>3. ECLIPSE Libraries</vt:lpstr>
      <vt:lpstr>4. How to use it</vt:lpstr>
      <vt:lpstr>5. Basics elements</vt:lpstr>
      <vt:lpstr>Creating a Java application using SWT</vt:lpstr>
      <vt:lpstr>1. THE STYLEBITS</vt:lpstr>
      <vt:lpstr>2. Positioning widgets</vt:lpstr>
      <vt:lpstr>2.1 LAYOUT DATA</vt:lpstr>
      <vt:lpstr>3. Layouts</vt:lpstr>
      <vt:lpstr>4. DIALOGS</vt:lpstr>
      <vt:lpstr>5. COLORS IN SWT</vt:lpstr>
      <vt:lpstr>6. FONTS IN SWT</vt:lpstr>
      <vt:lpstr>7. Event oriented programming</vt:lpstr>
      <vt:lpstr>7. Event oriented programming</vt:lpstr>
      <vt:lpstr>7. Event oriented programming</vt:lpstr>
      <vt:lpstr>7. Event oriented programming</vt:lpstr>
      <vt:lpstr>Final examples</vt:lpstr>
      <vt:lpstr>Any question?</vt:lpstr>
      <vt:lpstr>references</vt:lpstr>
      <vt:lpstr>Thank you</vt:lpstr>
    </vt:vector>
  </TitlesOfParts>
  <Company/>
  <LinksUpToDate>false</LinksUpToDate>
  <SharedDoc>false</SharedDoc>
  <HyperlinksChanged>false</HyperlinksChanged>
  <AppVersion>15.0031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Standard widget toolkit</dc:title>
  <dc:creator>Sergio García de la Iglesia</dc:creator>
  <cp:lastModifiedBy>Óscar Darias</cp:lastModifiedBy>
  <cp:revision>37</cp:revision>
  <cp:lastPrinted>2017-05-07T17:42:50Z</cp:lastPrinted>
  <dcterms:created xsi:type="dcterms:W3CDTF">2017-05-03T17:24:31Z</dcterms:created>
  <dcterms:modified xsi:type="dcterms:W3CDTF">2017-05-13T12:24:17Z</dcterms:modified>
</cp:coreProperties>
</file>